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43">
          <p15:clr>
            <a:srgbClr val="A4A3A4"/>
          </p15:clr>
        </p15:guide>
        <p15:guide id="2" orient="horz" pos="3274">
          <p15:clr>
            <a:srgbClr val="A4A3A4"/>
          </p15:clr>
        </p15:guide>
        <p15:guide id="3" pos="317">
          <p15:clr>
            <a:srgbClr val="A4A3A4"/>
          </p15:clr>
        </p15:guide>
        <p15:guide id="4" orient="horz" pos="575">
          <p15:clr>
            <a:srgbClr val="A4A3A4"/>
          </p15:clr>
        </p15:guide>
        <p15:guide id="5" orient="horz" pos="303">
          <p15:clr>
            <a:srgbClr val="A4A3A4"/>
          </p15:clr>
        </p15:guide>
        <p15:guide id="6" pos="2880">
          <p15:clr>
            <a:srgbClr val="A4A3A4"/>
          </p15:clr>
        </p15:guide>
        <p15:guide id="7" pos="3039">
          <p15:clr>
            <a:srgbClr val="A4A3A4"/>
          </p15:clr>
        </p15:guide>
        <p15:guide id="8" orient="horz" pos="961">
          <p15:clr>
            <a:srgbClr val="A4A3A4"/>
          </p15:clr>
        </p15:guide>
        <p15:guide id="9" pos="2744">
          <p15:clr>
            <a:srgbClr val="A4A3A4"/>
          </p15:clr>
        </p15:guide>
        <p15:guide id="10" pos="544">
          <p15:clr>
            <a:srgbClr val="A4A3A4"/>
          </p15:clr>
        </p15:guide>
        <p15:guide id="11" orient="horz" pos="3138">
          <p15:clr>
            <a:srgbClr val="A4A3A4"/>
          </p15:clr>
        </p15:guide>
        <p15:guide id="12" orient="horz" pos="3025">
          <p15:clr>
            <a:srgbClr val="A4A3A4"/>
          </p15:clr>
        </p15:guide>
        <p15:guide id="13" pos="1927">
          <p15:clr>
            <a:srgbClr val="A4A3A4"/>
          </p15:clr>
        </p15:guide>
        <p15:guide id="14" pos="1678">
          <p15:clr>
            <a:srgbClr val="A4A3A4"/>
          </p15:clr>
        </p15:guide>
        <p15:guide id="15" pos="4468">
          <p15:clr>
            <a:srgbClr val="A4A3A4"/>
          </p15:clr>
        </p15:guide>
        <p15:guide id="16" pos="1292">
          <p15:clr>
            <a:srgbClr val="A4A3A4"/>
          </p15:clr>
        </p15:guide>
        <p15:guide id="17" orient="horz" pos="2390">
          <p15:clr>
            <a:srgbClr val="A4A3A4"/>
          </p15:clr>
        </p15:guide>
        <p15:guide id="18" orient="horz" pos="711">
          <p15:clr>
            <a:srgbClr val="A4A3A4"/>
          </p15:clr>
        </p15:guide>
        <p15:guide id="19" orient="horz" pos="870">
          <p15:clr>
            <a:srgbClr val="A4A3A4"/>
          </p15:clr>
        </p15:guide>
      </p15:sldGuideLst>
    </p:ext>
    <p:ext uri="GoogleSlidesCustomDataVersion2">
      <go:slidesCustomData xmlns:go="http://customooxmlschemas.google.com/" r:id="rId30" roundtripDataSignature="AMtx7mjjPZ7LFM8xVgWDRo/72m6yJhb8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43"/>
        <p:guide pos="3274" orient="horz"/>
        <p:guide pos="317"/>
        <p:guide pos="575" orient="horz"/>
        <p:guide pos="303" orient="horz"/>
        <p:guide pos="2880"/>
        <p:guide pos="3039"/>
        <p:guide pos="961" orient="horz"/>
        <p:guide pos="2744"/>
        <p:guide pos="544"/>
        <p:guide pos="3138" orient="horz"/>
        <p:guide pos="3025" orient="horz"/>
        <p:guide pos="1927"/>
        <p:guide pos="1678"/>
        <p:guide pos="4468"/>
        <p:guide pos="1292"/>
        <p:guide pos="2390" orient="horz"/>
        <p:guide pos="711" orient="horz"/>
        <p:guide pos="87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 name="Shape 20"/>
        <p:cNvGrpSpPr/>
        <p:nvPr/>
      </p:nvGrpSpPr>
      <p:grpSpPr>
        <a:xfrm>
          <a:off x="0" y="0"/>
          <a:ext cx="0" cy="0"/>
          <a:chOff x="0" y="0"/>
          <a:chExt cx="0" cy="0"/>
        </a:xfrm>
      </p:grpSpPr>
      <p:sp>
        <p:nvSpPr>
          <p:cNvPr id="21" name="Google Shape;21;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 name="Google Shape;2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 name="Google Shape;23;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 name="Google Shape;111;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Nota: Estos tres atributos con los responsables que la organización pueda adecuarse de manera eficaz al dinamismo del contexto</a:t>
            </a:r>
            <a:endParaRPr/>
          </a:p>
        </p:txBody>
      </p:sp>
      <p:sp>
        <p:nvSpPr>
          <p:cNvPr id="145" name="Google Shape;145;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Nota: Estos tres atributos con los responsables que la organización pueda adecuarse de manera eficaz al dinamismo del contexto</a:t>
            </a:r>
            <a:endParaRPr/>
          </a:p>
        </p:txBody>
      </p:sp>
      <p:sp>
        <p:nvSpPr>
          <p:cNvPr id="177" name="Google Shape;177;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 name="Google Shape;33;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5" name="Google Shape;195;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2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3" name="Google Shape;203;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2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s-MX"/>
              <a:t>Nota de reflexión: </a:t>
            </a:r>
            <a:r>
              <a:rPr lang="es-MX" sz="1200">
                <a:solidFill>
                  <a:schemeClr val="dk1"/>
                </a:solidFill>
                <a:latin typeface="Calibri"/>
                <a:ea typeface="Calibri"/>
                <a:cs typeface="Calibri"/>
                <a:sym typeface="Calibri"/>
              </a:rPr>
              <a:t>La innovación es uno de los principales factores para estimular el dinamismo en las personas, asimismo las compañías pueden avanzar y crecer encontrando soluciones para los constantes desafíos a los que enfrentan en un entorno competitivo. El dinamismo se hace extremadamente necesario para lograrlos objetivos de productividad de la empresa.</a:t>
            </a:r>
            <a:endParaRPr/>
          </a:p>
          <a:p>
            <a:pPr indent="0" lvl="0" marL="0" rtl="0" algn="l">
              <a:lnSpc>
                <a:spcPct val="100000"/>
              </a:lnSpc>
              <a:spcBef>
                <a:spcPts val="0"/>
              </a:spcBef>
              <a:spcAft>
                <a:spcPts val="0"/>
              </a:spcAft>
              <a:buSzPts val="1400"/>
              <a:buNone/>
            </a:pPr>
            <a:r>
              <a:t/>
            </a:r>
            <a:endParaRPr/>
          </a:p>
        </p:txBody>
      </p:sp>
      <p:sp>
        <p:nvSpPr>
          <p:cNvPr id="212" name="Google Shape;212;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1" name="Google Shape;221;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8" name="Google Shape;228;p2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 name="Google Shape;4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 name="Google Shape;4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Nota: Siempre aclarar al alumno, que esta competencia no tiene el componente de fuerza física, sino más bien de la fuerza del movimiento, la que hace avanzar o que las cosas sucedan.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s-MX"/>
              <a:t>Ejemplo: Es aquella persona que esta en constante actividad, que puede estar realizando un trabajo de análisis de oficina, pero se comunica con el equipo, busca en otras áreas información, eso es un claro ejemplo de dinamismo.</a:t>
            </a:r>
            <a:endParaRPr/>
          </a:p>
        </p:txBody>
      </p:sp>
      <p:sp>
        <p:nvSpPr>
          <p:cNvPr id="47" name="Google Shape;4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 name="Google Shape;56;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 name="Google Shape;65;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 name="Google Shape;7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 name="Google Shape;8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 name="Google Shape;85;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19"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25"/>
          <p:cNvGrpSpPr/>
          <p:nvPr/>
        </p:nvGrpSpPr>
        <p:grpSpPr>
          <a:xfrm>
            <a:off x="944054" y="5343295"/>
            <a:ext cx="7804380" cy="215444"/>
            <a:chOff x="944054" y="5343295"/>
            <a:chExt cx="7804380" cy="215444"/>
          </a:xfrm>
        </p:grpSpPr>
        <p:sp>
          <p:nvSpPr>
            <p:cNvPr id="11" name="Google Shape;11;p25"/>
            <p:cNvSpPr txBox="1"/>
            <p:nvPr/>
          </p:nvSpPr>
          <p:spPr>
            <a:xfrm>
              <a:off x="944054" y="5343295"/>
              <a:ext cx="1810111"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7F7F7F"/>
                </a:buClr>
                <a:buSzPts val="800"/>
                <a:buFont typeface="Calibri"/>
                <a:buNone/>
              </a:pPr>
              <a:r>
                <a:rPr b="0" i="0" lang="es-MX" sz="800" u="none" cap="none" strike="noStrike">
                  <a:solidFill>
                    <a:srgbClr val="7F7F7F"/>
                  </a:solidFill>
                  <a:latin typeface="Calibri"/>
                  <a:ea typeface="Calibri"/>
                  <a:cs typeface="Calibri"/>
                  <a:sym typeface="Calibri"/>
                </a:rPr>
                <a:t>DIRECCIÓN DE PERSONAS  •  SESIÓN 07</a:t>
              </a:r>
              <a:endParaRPr b="0" i="0" sz="800" u="none" cap="none" strike="noStrike">
                <a:solidFill>
                  <a:srgbClr val="7F7F7F"/>
                </a:solidFill>
                <a:latin typeface="Calibri"/>
                <a:ea typeface="Calibri"/>
                <a:cs typeface="Calibri"/>
                <a:sym typeface="Calibri"/>
              </a:endParaRPr>
            </a:p>
          </p:txBody>
        </p:sp>
        <p:sp>
          <p:nvSpPr>
            <p:cNvPr id="12" name="Google Shape;12;p25"/>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MX" sz="600" u="none" cap="none" strike="noStrike">
                  <a:solidFill>
                    <a:srgbClr val="7F7F7F"/>
                  </a:solidFill>
                  <a:latin typeface="Calibri"/>
                  <a:ea typeface="Calibri"/>
                  <a:cs typeface="Calibri"/>
                  <a:sym typeface="Calibri"/>
                </a:rPr>
                <a:t>© ISIL. Todos los derechos reservados</a:t>
              </a:r>
              <a:endParaRPr b="0" i="0" sz="1400" u="none" cap="none" strike="noStrike">
                <a:solidFill>
                  <a:srgbClr val="000000"/>
                </a:solidFill>
                <a:latin typeface="Arial"/>
                <a:ea typeface="Arial"/>
                <a:cs typeface="Arial"/>
                <a:sym typeface="Arial"/>
              </a:endParaRPr>
            </a:p>
          </p:txBody>
        </p:sp>
      </p:grpSp>
      <p:pic>
        <p:nvPicPr>
          <p:cNvPr id="13" name="Google Shape;13;p25"/>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youtube.com/watch?v=aVWTG50zaPY" TargetMode="External"/><Relationship Id="rId4" Type="http://schemas.openxmlformats.org/officeDocument/2006/relationships/image" Target="../media/image5.png"/><Relationship Id="rId5"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www.elfinanciero.com.mx/monterrey/la-importancia-de-la-estrategia-en-un-entorno-dinamico" TargetMode="External"/><Relationship Id="rId4" Type="http://schemas.openxmlformats.org/officeDocument/2006/relationships/hyperlink" Target="https://noticias.universia.com.ar/cultura/noticia/2018/07/26/1160952/como-fomentar-innovacion-dinamismo-trabajo.html" TargetMode="External"/><Relationship Id="rId5" Type="http://schemas.openxmlformats.org/officeDocument/2006/relationships/hyperlink" Target="https://noticias.universia.com.ar/cultura/noticia/2018/07/26/1160952/como-fomentar-innovacion-dinamismo-trabajo.html" TargetMode="External"/><Relationship Id="rId6" Type="http://schemas.openxmlformats.org/officeDocument/2006/relationships/hyperlink" Target="https://noticias.universia.com.ar/cultura/noticia/2018/07/26/1160952/como-fomentar-innovacion-dinamismo-trabajo.html" TargetMode="External"/><Relationship Id="rId7" Type="http://schemas.openxmlformats.org/officeDocument/2006/relationships/hyperlink" Target="https://noticias.universia.com.ar/cultura/noticia/2018/07/26/1160952/como-fomentar-innovacion-dinamismo-trabajo.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 name="Google Shape;26;p1"/>
          <p:cNvSpPr txBox="1"/>
          <p:nvPr/>
        </p:nvSpPr>
        <p:spPr>
          <a:xfrm>
            <a:off x="3175138" y="3008050"/>
            <a:ext cx="5465624" cy="812530"/>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FFFFFF"/>
              </a:buClr>
              <a:buSzPts val="1200"/>
              <a:buFont typeface="Arial"/>
              <a:buChar char="•"/>
            </a:pPr>
            <a:r>
              <a:rPr b="0" i="0" lang="es-MX" sz="1500" u="none" cap="none" strike="noStrike">
                <a:solidFill>
                  <a:srgbClr val="FFFFFF"/>
                </a:solidFill>
                <a:latin typeface="Calibri"/>
                <a:ea typeface="Calibri"/>
                <a:cs typeface="Calibri"/>
                <a:sym typeface="Calibri"/>
              </a:rPr>
              <a:t>Características de las personas dinámicas en el entorno de trabajo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FFFFFF"/>
              </a:buClr>
              <a:buSzPts val="1200"/>
              <a:buFont typeface="Arial"/>
              <a:buChar char="•"/>
            </a:pPr>
            <a:r>
              <a:rPr b="0" i="0" lang="es-MX" sz="1500" u="none" cap="none" strike="noStrike">
                <a:solidFill>
                  <a:srgbClr val="FFFFFF"/>
                </a:solidFill>
                <a:latin typeface="Calibri"/>
                <a:ea typeface="Calibri"/>
                <a:cs typeface="Calibri"/>
                <a:sym typeface="Calibri"/>
              </a:rPr>
              <a:t>Conducta dinámica en el entorno de trabajo.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FFFFFF"/>
              </a:buClr>
              <a:buSzPts val="1200"/>
              <a:buFont typeface="Arial"/>
              <a:buChar char="•"/>
            </a:pPr>
            <a:r>
              <a:rPr b="0" i="0" lang="es-MX" sz="1500" u="none" cap="none" strike="noStrike">
                <a:solidFill>
                  <a:srgbClr val="FFFFFF"/>
                </a:solidFill>
                <a:latin typeface="Calibri"/>
                <a:ea typeface="Calibri"/>
                <a:cs typeface="Calibri"/>
                <a:sym typeface="Calibri"/>
              </a:rPr>
              <a:t>Estrategias para activar el dinamismo en el entorno laboral</a:t>
            </a:r>
            <a:endParaRPr b="0" i="0" sz="1500" u="none" cap="none" strike="noStrike">
              <a:solidFill>
                <a:srgbClr val="FFFFFF"/>
              </a:solidFill>
              <a:latin typeface="Calibri"/>
              <a:ea typeface="Calibri"/>
              <a:cs typeface="Calibri"/>
              <a:sym typeface="Calibri"/>
            </a:endParaRPr>
          </a:p>
        </p:txBody>
      </p:sp>
      <p:cxnSp>
        <p:nvCxnSpPr>
          <p:cNvPr id="27" name="Google Shape;27;p1"/>
          <p:cNvCxnSpPr/>
          <p:nvPr/>
        </p:nvCxnSpPr>
        <p:spPr>
          <a:xfrm>
            <a:off x="3044504" y="1710303"/>
            <a:ext cx="0" cy="774883"/>
          </a:xfrm>
          <a:prstGeom prst="straightConnector1">
            <a:avLst/>
          </a:prstGeom>
          <a:noFill/>
          <a:ln cap="flat" cmpd="sng" w="25400">
            <a:solidFill>
              <a:srgbClr val="FFFFFF"/>
            </a:solidFill>
            <a:prstDash val="solid"/>
            <a:round/>
            <a:headEnd len="sm" w="sm" type="none"/>
            <a:tailEnd len="sm" w="sm" type="none"/>
          </a:ln>
        </p:spPr>
      </p:cxnSp>
      <p:sp>
        <p:nvSpPr>
          <p:cNvPr id="28" name="Google Shape;28;p1"/>
          <p:cNvSpPr txBox="1"/>
          <p:nvPr/>
        </p:nvSpPr>
        <p:spPr>
          <a:xfrm>
            <a:off x="2045305" y="1802569"/>
            <a:ext cx="964250" cy="892552"/>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5800"/>
              <a:buFont typeface="Arial"/>
              <a:buNone/>
            </a:pPr>
            <a:r>
              <a:rPr b="0" i="0" lang="es-MX" sz="5800" u="none" cap="none" strike="noStrike">
                <a:solidFill>
                  <a:srgbClr val="FFFFFF"/>
                </a:solidFill>
                <a:latin typeface="Calibri"/>
                <a:ea typeface="Calibri"/>
                <a:cs typeface="Calibri"/>
                <a:sym typeface="Calibri"/>
              </a:rPr>
              <a:t>07</a:t>
            </a:r>
            <a:endParaRPr b="0" i="0" sz="1400" u="none" cap="none" strike="noStrike">
              <a:solidFill>
                <a:srgbClr val="000000"/>
              </a:solidFill>
              <a:latin typeface="Arial"/>
              <a:ea typeface="Arial"/>
              <a:cs typeface="Arial"/>
              <a:sym typeface="Arial"/>
            </a:endParaRPr>
          </a:p>
        </p:txBody>
      </p:sp>
      <p:sp>
        <p:nvSpPr>
          <p:cNvPr id="29" name="Google Shape;29;p1"/>
          <p:cNvSpPr txBox="1"/>
          <p:nvPr/>
        </p:nvSpPr>
        <p:spPr>
          <a:xfrm>
            <a:off x="2096830" y="1674447"/>
            <a:ext cx="873152"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0" i="0" lang="es-MX" sz="1800" u="none" cap="none" strike="noStrike">
                <a:solidFill>
                  <a:schemeClr val="lt1"/>
                </a:solidFill>
                <a:latin typeface="Calibri"/>
                <a:ea typeface="Calibri"/>
                <a:cs typeface="Calibri"/>
                <a:sym typeface="Calibri"/>
              </a:rPr>
              <a:t>SESIÓN</a:t>
            </a:r>
            <a:endParaRPr b="0" i="0" sz="1400" u="none" cap="none" strike="noStrike">
              <a:solidFill>
                <a:srgbClr val="000000"/>
              </a:solidFill>
              <a:latin typeface="Arial"/>
              <a:ea typeface="Arial"/>
              <a:cs typeface="Arial"/>
              <a:sym typeface="Arial"/>
            </a:endParaRPr>
          </a:p>
        </p:txBody>
      </p:sp>
      <p:sp>
        <p:nvSpPr>
          <p:cNvPr id="30" name="Google Shape;30;p1"/>
          <p:cNvSpPr txBox="1"/>
          <p:nvPr/>
        </p:nvSpPr>
        <p:spPr>
          <a:xfrm>
            <a:off x="3181107" y="1934936"/>
            <a:ext cx="5459655" cy="605679"/>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000000"/>
              </a:buClr>
              <a:buSzPts val="4800"/>
              <a:buFont typeface="Arial"/>
              <a:buNone/>
            </a:pPr>
            <a:r>
              <a:rPr b="1" i="0" lang="es-MX" sz="4800" u="none" cap="none" strike="noStrike">
                <a:solidFill>
                  <a:srgbClr val="FFFFFF"/>
                </a:solidFill>
                <a:latin typeface="Calibri"/>
                <a:ea typeface="Calibri"/>
                <a:cs typeface="Calibri"/>
                <a:sym typeface="Calibri"/>
              </a:rPr>
              <a:t>DINAMISMO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0"/>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106" name="Google Shape;106;p10"/>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07" name="Google Shape;107;p10"/>
          <p:cNvSpPr txBox="1"/>
          <p:nvPr/>
        </p:nvSpPr>
        <p:spPr>
          <a:xfrm>
            <a:off x="512023" y="1607235"/>
            <a:ext cx="7978834" cy="2496133"/>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7. Equilibran la tradición y el cambio. </a:t>
            </a:r>
            <a:r>
              <a:rPr b="0" i="0" lang="es-MX" sz="1600" u="none" cap="none" strike="noStrike">
                <a:solidFill>
                  <a:schemeClr val="dk1"/>
                </a:solidFill>
                <a:latin typeface="Calibri"/>
                <a:ea typeface="Calibri"/>
                <a:cs typeface="Calibri"/>
                <a:sym typeface="Calibri"/>
              </a:rPr>
              <a:t>Distinguen y saben adaptarse tanto a un entorno conservador como a un entorno cambiante.</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8. Poseen un estilo abierto. </a:t>
            </a:r>
            <a:r>
              <a:rPr b="0" i="0" lang="es-MX" sz="1600" u="none" cap="none" strike="noStrike">
                <a:solidFill>
                  <a:schemeClr val="dk1"/>
                </a:solidFill>
                <a:latin typeface="Calibri"/>
                <a:ea typeface="Calibri"/>
                <a:cs typeface="Calibri"/>
                <a:sym typeface="Calibri"/>
              </a:rPr>
              <a:t>Tienen ideas innovadoras para enseñar a los demás, analizan a la competencia o piden ideas a sus colaboradores.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9. Trabajan bien en equipo: </a:t>
            </a:r>
            <a:r>
              <a:rPr b="0" i="0" lang="es-MX" sz="1600" u="none" cap="none" strike="noStrike">
                <a:solidFill>
                  <a:schemeClr val="dk1"/>
                </a:solidFill>
                <a:latin typeface="Calibri"/>
                <a:ea typeface="Calibri"/>
                <a:cs typeface="Calibri"/>
                <a:sym typeface="Calibri"/>
              </a:rPr>
              <a:t>Sabe hacer equipo y confía en los procesos y la estructura de la organización para resolver sus problemas. No centraliza todo en su persona.</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10. Son buenos mentores y ejemplos a seguir. </a:t>
            </a:r>
            <a:r>
              <a:rPr b="0" i="0" lang="es-MX" sz="1600" u="none" cap="none" strike="noStrike">
                <a:solidFill>
                  <a:schemeClr val="dk1"/>
                </a:solidFill>
                <a:latin typeface="Calibri"/>
                <a:ea typeface="Calibri"/>
                <a:cs typeface="Calibri"/>
                <a:sym typeface="Calibri"/>
              </a:rPr>
              <a:t>Porque son confiables y saben que emulando sus pasos alcanzarán el éxito en lo que hagan. Son respetados.</a:t>
            </a:r>
            <a:endParaRPr b="0" i="0" sz="1600" u="none" cap="none" strike="noStrike">
              <a:solidFill>
                <a:schemeClr val="dk1"/>
              </a:solidFill>
              <a:latin typeface="Calibri"/>
              <a:ea typeface="Calibri"/>
              <a:cs typeface="Calibri"/>
              <a:sym typeface="Calibri"/>
            </a:endParaRPr>
          </a:p>
        </p:txBody>
      </p:sp>
      <p:sp>
        <p:nvSpPr>
          <p:cNvPr id="108" name="Google Shape;108;p10"/>
          <p:cNvSpPr txBox="1"/>
          <p:nvPr/>
        </p:nvSpPr>
        <p:spPr>
          <a:xfrm>
            <a:off x="441683" y="895208"/>
            <a:ext cx="7345790" cy="369332"/>
          </a:xfrm>
          <a:prstGeom prst="rect">
            <a:avLst/>
          </a:prstGeom>
          <a:noFill/>
          <a:ln>
            <a:noFill/>
          </a:ln>
        </p:spPr>
        <p:txBody>
          <a:bodyPr anchorCtr="0" anchor="t" bIns="45700" lIns="91425" spcFirstLastPara="1" rIns="91425" wrap="square" tIns="45700">
            <a:spAutoFit/>
          </a:bodyPr>
          <a:lstStyle/>
          <a:p>
            <a:pPr indent="0" lvl="0" marL="11113" marR="0" rtl="0" algn="l">
              <a:lnSpc>
                <a:spcPct val="10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¿Qué CARACTERÍSTICAS tienen las PERSONAS DINÁMICAS en el trabajo?</a:t>
            </a:r>
            <a:endParaRPr b="1" i="0" sz="18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1"/>
          <p:cNvSpPr txBox="1"/>
          <p:nvPr/>
        </p:nvSpPr>
        <p:spPr>
          <a:xfrm>
            <a:off x="583157" y="1676706"/>
            <a:ext cx="2613015"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s-MX" sz="1800" u="none" cap="none" strike="noStrike">
                <a:solidFill>
                  <a:srgbClr val="222222"/>
                </a:solidFill>
                <a:latin typeface="Calibri"/>
                <a:ea typeface="Calibri"/>
                <a:cs typeface="Calibri"/>
                <a:sym typeface="Calibri"/>
              </a:rPr>
              <a:t>Recuerda, una persona dinámica destaca por su nivel de energía, por tener amplios conocimientos y una debida actividad.</a:t>
            </a:r>
            <a:endParaRPr b="0" i="0" sz="1800" u="none" cap="none" strike="noStrike">
              <a:solidFill>
                <a:schemeClr val="dk1"/>
              </a:solidFill>
              <a:latin typeface="Calibri"/>
              <a:ea typeface="Calibri"/>
              <a:cs typeface="Calibri"/>
              <a:sym typeface="Calibri"/>
            </a:endParaRPr>
          </a:p>
        </p:txBody>
      </p:sp>
      <p:sp>
        <p:nvSpPr>
          <p:cNvPr id="114" name="Google Shape;114;p11"/>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115" name="Google Shape;115;p11"/>
          <p:cNvSpPr txBox="1"/>
          <p:nvPr/>
        </p:nvSpPr>
        <p:spPr>
          <a:xfrm>
            <a:off x="3961970" y="4684393"/>
            <a:ext cx="45720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MX" sz="1400" u="sng" cap="none" strike="noStrike">
                <a:solidFill>
                  <a:schemeClr val="dk1"/>
                </a:solidFill>
                <a:latin typeface="Calibri"/>
                <a:ea typeface="Calibri"/>
                <a:cs typeface="Calibri"/>
                <a:sym typeface="Calibri"/>
                <a:hlinkClick r:id="rId3">
                  <a:extLst>
                    <a:ext uri="{A12FA001-AC4F-418D-AE19-62706E023703}">
                      <ahyp:hlinkClr val="tx"/>
                    </a:ext>
                  </a:extLst>
                </a:hlinkClick>
              </a:rPr>
              <a:t>https://www.youtube.com/watch?v=aVWTG50zaPY</a:t>
            </a:r>
            <a:r>
              <a:rPr b="0" i="0" lang="es-MX" sz="14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pic>
        <p:nvPicPr>
          <p:cNvPr id="116" name="Google Shape;116;p11"/>
          <p:cNvPicPr preferRelativeResize="0"/>
          <p:nvPr/>
        </p:nvPicPr>
        <p:blipFill rotWithShape="1">
          <a:blip r:embed="rId4">
            <a:alphaModFix/>
          </a:blip>
          <a:srcRect b="0" l="0" r="0" t="0"/>
          <a:stretch/>
        </p:blipFill>
        <p:spPr>
          <a:xfrm>
            <a:off x="3672452" y="834013"/>
            <a:ext cx="5151037" cy="3458221"/>
          </a:xfrm>
          <a:prstGeom prst="rect">
            <a:avLst/>
          </a:prstGeom>
          <a:noFill/>
          <a:ln>
            <a:noFill/>
          </a:ln>
        </p:spPr>
      </p:pic>
      <p:sp>
        <p:nvSpPr>
          <p:cNvPr id="117" name="Google Shape;117;p11"/>
          <p:cNvSpPr txBox="1"/>
          <p:nvPr/>
        </p:nvSpPr>
        <p:spPr>
          <a:xfrm>
            <a:off x="4214648" y="4273725"/>
            <a:ext cx="3888827"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s-MX" sz="1800" u="none" cap="none" strike="noStrike">
                <a:solidFill>
                  <a:srgbClr val="0F0F0F"/>
                </a:solidFill>
                <a:latin typeface="Calibri"/>
                <a:ea typeface="Calibri"/>
                <a:cs typeface="Calibri"/>
                <a:sym typeface="Calibri"/>
              </a:rPr>
              <a:t>Escena: Película Gladiador </a:t>
            </a:r>
            <a:endParaRPr b="0" i="0" sz="1400" u="none" cap="none" strike="noStrike">
              <a:solidFill>
                <a:srgbClr val="000000"/>
              </a:solidFill>
              <a:latin typeface="Arial"/>
              <a:ea typeface="Arial"/>
              <a:cs typeface="Arial"/>
              <a:sym typeface="Arial"/>
            </a:endParaRPr>
          </a:p>
        </p:txBody>
      </p:sp>
      <p:pic>
        <p:nvPicPr>
          <p:cNvPr id="118" name="Google Shape;118;p11"/>
          <p:cNvPicPr preferRelativeResize="0"/>
          <p:nvPr/>
        </p:nvPicPr>
        <p:blipFill rotWithShape="1">
          <a:blip r:embed="rId5">
            <a:alphaModFix/>
          </a:blip>
          <a:srcRect b="0" l="18831" r="7491" t="0"/>
          <a:stretch/>
        </p:blipFill>
        <p:spPr>
          <a:xfrm>
            <a:off x="4625012" y="1346649"/>
            <a:ext cx="3162461" cy="24144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2"/>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5" name="Google Shape;125;p12"/>
          <p:cNvSpPr/>
          <p:nvPr/>
        </p:nvSpPr>
        <p:spPr>
          <a:xfrm>
            <a:off x="424251" y="3863898"/>
            <a:ext cx="8358007"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MX" sz="2800" u="none" cap="none" strike="noStrike">
                <a:solidFill>
                  <a:schemeClr val="lt1"/>
                </a:solidFill>
                <a:latin typeface="Calibri"/>
                <a:ea typeface="Calibri"/>
                <a:cs typeface="Calibri"/>
                <a:sym typeface="Calibri"/>
              </a:rPr>
              <a:t>/ CONDUCTA DINÁMICA EN EL ENTORNO DE TRABAJO</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3"/>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CONDUCTA DINÁMICA EN EL ENTORNO DE TRABAJO</a:t>
            </a:r>
            <a:endParaRPr b="0" i="0" sz="1300" u="none" cap="none" strike="noStrike">
              <a:solidFill>
                <a:srgbClr val="438AD7"/>
              </a:solidFill>
              <a:latin typeface="Calibri"/>
              <a:ea typeface="Calibri"/>
              <a:cs typeface="Calibri"/>
              <a:sym typeface="Calibri"/>
            </a:endParaRPr>
          </a:p>
        </p:txBody>
      </p:sp>
      <p:sp>
        <p:nvSpPr>
          <p:cNvPr id="132" name="Google Shape;132;p13"/>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33" name="Google Shape;133;p13"/>
          <p:cNvSpPr txBox="1"/>
          <p:nvPr/>
        </p:nvSpPr>
        <p:spPr>
          <a:xfrm>
            <a:off x="512023" y="933444"/>
            <a:ext cx="8260188"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Existe una relación directa entre motivación y dinamismo, ambas son directamente proporcionales: a mayor motivación, mayor dinamismo. A menor motivación, menor dinamismo.</a:t>
            </a:r>
            <a:endParaRPr b="0" i="0" sz="1600" u="none" cap="none" strike="noStrike">
              <a:solidFill>
                <a:schemeClr val="dk1"/>
              </a:solidFill>
              <a:latin typeface="Calibri"/>
              <a:ea typeface="Calibri"/>
              <a:cs typeface="Calibri"/>
              <a:sym typeface="Calibri"/>
            </a:endParaRPr>
          </a:p>
        </p:txBody>
      </p:sp>
      <p:grpSp>
        <p:nvGrpSpPr>
          <p:cNvPr id="134" name="Google Shape;134;p13"/>
          <p:cNvGrpSpPr/>
          <p:nvPr/>
        </p:nvGrpSpPr>
        <p:grpSpPr>
          <a:xfrm>
            <a:off x="2533347" y="1616110"/>
            <a:ext cx="3495957" cy="2729037"/>
            <a:chOff x="441831" y="-1010"/>
            <a:chExt cx="3495957" cy="2729037"/>
          </a:xfrm>
        </p:grpSpPr>
        <p:sp>
          <p:nvSpPr>
            <p:cNvPr id="135" name="Google Shape;135;p13"/>
            <p:cNvSpPr/>
            <p:nvPr/>
          </p:nvSpPr>
          <p:spPr>
            <a:xfrm>
              <a:off x="2609788" y="699507"/>
              <a:ext cx="1328000" cy="1328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3"/>
            <p:cNvSpPr txBox="1"/>
            <p:nvPr/>
          </p:nvSpPr>
          <p:spPr>
            <a:xfrm>
              <a:off x="2609788" y="699507"/>
              <a:ext cx="1328000" cy="132800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MOTIVACIÓN</a:t>
              </a:r>
              <a:endParaRPr b="1" i="0" sz="1400" u="none" cap="none" strike="noStrike">
                <a:solidFill>
                  <a:srgbClr val="000000"/>
                </a:solidFill>
                <a:latin typeface="Arial"/>
                <a:ea typeface="Arial"/>
                <a:cs typeface="Arial"/>
                <a:sym typeface="Arial"/>
              </a:endParaRPr>
            </a:p>
          </p:txBody>
        </p:sp>
        <p:sp>
          <p:nvSpPr>
            <p:cNvPr id="137" name="Google Shape;137;p13"/>
            <p:cNvSpPr/>
            <p:nvPr/>
          </p:nvSpPr>
          <p:spPr>
            <a:xfrm>
              <a:off x="825291" y="-1010"/>
              <a:ext cx="2729037" cy="2729037"/>
            </a:xfrm>
            <a:custGeom>
              <a:rect b="b" l="l" r="r" t="t"/>
              <a:pathLst>
                <a:path extrusionOk="0" h="120000" w="120000">
                  <a:moveTo>
                    <a:pt x="101425" y="92103"/>
                  </a:moveTo>
                  <a:lnTo>
                    <a:pt x="101425" y="92103"/>
                  </a:lnTo>
                  <a:cubicBezTo>
                    <a:pt x="92494" y="103627"/>
                    <a:pt x="79167" y="110910"/>
                    <a:pt x="64645" y="112202"/>
                  </a:cubicBezTo>
                  <a:cubicBezTo>
                    <a:pt x="50123" y="113494"/>
                    <a:pt x="35720" y="108679"/>
                    <a:pt x="24895" y="98913"/>
                  </a:cubicBezTo>
                  <a:lnTo>
                    <a:pt x="18975" y="103501"/>
                  </a:lnTo>
                  <a:lnTo>
                    <a:pt x="23075" y="88616"/>
                  </a:lnTo>
                  <a:lnTo>
                    <a:pt x="39977" y="87225"/>
                  </a:lnTo>
                  <a:lnTo>
                    <a:pt x="34080" y="91795"/>
                  </a:lnTo>
                  <a:cubicBezTo>
                    <a:pt x="42648" y="98780"/>
                    <a:pt x="53674" y="102011"/>
                    <a:pt x="64657" y="100756"/>
                  </a:cubicBezTo>
                  <a:cubicBezTo>
                    <a:pt x="75641" y="99501"/>
                    <a:pt x="85653" y="93866"/>
                    <a:pt x="92424" y="85128"/>
                  </a:cubicBezTo>
                  <a:close/>
                </a:path>
              </a:pathLst>
            </a:cu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3"/>
            <p:cNvSpPr/>
            <p:nvPr/>
          </p:nvSpPr>
          <p:spPr>
            <a:xfrm>
              <a:off x="441831" y="699507"/>
              <a:ext cx="1328000" cy="1328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3"/>
            <p:cNvSpPr txBox="1"/>
            <p:nvPr/>
          </p:nvSpPr>
          <p:spPr>
            <a:xfrm>
              <a:off x="441831" y="699507"/>
              <a:ext cx="1328000" cy="132800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DINAMISMO</a:t>
              </a:r>
              <a:endParaRPr b="1" i="0" sz="1800" u="none" cap="none" strike="noStrike">
                <a:solidFill>
                  <a:schemeClr val="dk1"/>
                </a:solidFill>
                <a:latin typeface="Calibri"/>
                <a:ea typeface="Calibri"/>
                <a:cs typeface="Calibri"/>
                <a:sym typeface="Calibri"/>
              </a:endParaRPr>
            </a:p>
          </p:txBody>
        </p:sp>
        <p:sp>
          <p:nvSpPr>
            <p:cNvPr id="140" name="Google Shape;140;p13"/>
            <p:cNvSpPr/>
            <p:nvPr/>
          </p:nvSpPr>
          <p:spPr>
            <a:xfrm>
              <a:off x="825291" y="-1010"/>
              <a:ext cx="2729037" cy="2729037"/>
            </a:xfrm>
            <a:custGeom>
              <a:rect b="b" l="l" r="r" t="t"/>
              <a:pathLst>
                <a:path extrusionOk="0" h="120000" w="120000">
                  <a:moveTo>
                    <a:pt x="18575" y="27897"/>
                  </a:moveTo>
                  <a:lnTo>
                    <a:pt x="18575" y="27897"/>
                  </a:lnTo>
                  <a:cubicBezTo>
                    <a:pt x="27506" y="16373"/>
                    <a:pt x="40833" y="9090"/>
                    <a:pt x="55355" y="7798"/>
                  </a:cubicBezTo>
                  <a:cubicBezTo>
                    <a:pt x="69877" y="6506"/>
                    <a:pt x="84280" y="11321"/>
                    <a:pt x="95105" y="21087"/>
                  </a:cubicBezTo>
                  <a:lnTo>
                    <a:pt x="101025" y="16499"/>
                  </a:lnTo>
                  <a:lnTo>
                    <a:pt x="96925" y="31384"/>
                  </a:lnTo>
                  <a:lnTo>
                    <a:pt x="80023" y="32775"/>
                  </a:lnTo>
                  <a:lnTo>
                    <a:pt x="85920" y="28205"/>
                  </a:lnTo>
                  <a:lnTo>
                    <a:pt x="85920" y="28205"/>
                  </a:lnTo>
                  <a:cubicBezTo>
                    <a:pt x="77352" y="21220"/>
                    <a:pt x="66326" y="17989"/>
                    <a:pt x="55343" y="19244"/>
                  </a:cubicBezTo>
                  <a:cubicBezTo>
                    <a:pt x="44359" y="20499"/>
                    <a:pt x="34347" y="26134"/>
                    <a:pt x="27576" y="34872"/>
                  </a:cubicBezTo>
                  <a:close/>
                </a:path>
              </a:pathLst>
            </a:cu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13"/>
          <p:cNvSpPr txBox="1"/>
          <p:nvPr/>
        </p:nvSpPr>
        <p:spPr>
          <a:xfrm>
            <a:off x="512023" y="4617344"/>
            <a:ext cx="8390596"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Ambos elementos se deben a una fuerza emocional que lleva a la acción.</a:t>
            </a:r>
            <a:endParaRPr b="0" i="0" sz="16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4"/>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CONDUCTA DINÁMICA EN EL ENTORNO DE TRABAJO</a:t>
            </a:r>
            <a:endParaRPr b="0" i="0" sz="1300" u="none" cap="none" strike="noStrike">
              <a:solidFill>
                <a:srgbClr val="438AD7"/>
              </a:solidFill>
              <a:latin typeface="Calibri"/>
              <a:ea typeface="Calibri"/>
              <a:cs typeface="Calibri"/>
              <a:sym typeface="Calibri"/>
            </a:endParaRPr>
          </a:p>
        </p:txBody>
      </p:sp>
      <p:sp>
        <p:nvSpPr>
          <p:cNvPr id="148" name="Google Shape;148;p14"/>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49" name="Google Shape;149;p14"/>
          <p:cNvSpPr txBox="1"/>
          <p:nvPr/>
        </p:nvSpPr>
        <p:spPr>
          <a:xfrm>
            <a:off x="477488" y="952213"/>
            <a:ext cx="8151505" cy="323999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MX" sz="1600" u="none" cap="none" strike="noStrike">
                <a:solidFill>
                  <a:schemeClr val="dk1"/>
                </a:solidFill>
                <a:latin typeface="Calibri"/>
                <a:ea typeface="Calibri"/>
                <a:cs typeface="Calibri"/>
                <a:sym typeface="Calibri"/>
              </a:rPr>
              <a:t>¿CÓMO SER DINÁMICO?</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Trata de estar dispuesto a hacer cosas: Trata de hacer cosas que impliquen actividades, movimiento, acostumbrarse a rutinas sedentarias no permite usar la energía que tienes.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2EB1B5"/>
                </a:solidFill>
                <a:latin typeface="Calibri"/>
                <a:ea typeface="Calibri"/>
                <a:cs typeface="Calibri"/>
                <a:sym typeface="Calibri"/>
              </a:rPr>
              <a:t>Mantente positivo: </a:t>
            </a:r>
            <a:r>
              <a:rPr b="0" i="0" lang="es-MX" sz="1600" u="none" cap="none" strike="noStrike">
                <a:solidFill>
                  <a:schemeClr val="dk1"/>
                </a:solidFill>
                <a:latin typeface="Calibri"/>
                <a:ea typeface="Calibri"/>
                <a:cs typeface="Calibri"/>
                <a:sym typeface="Calibri"/>
              </a:rPr>
              <a:t>Las personas que se consideran dinámicas suelen ser positivas, porque buscan ver no solo lo malo sino también el lado bueno de las cosas que pasan.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2EB1B5"/>
                </a:solidFill>
                <a:latin typeface="Calibri"/>
                <a:ea typeface="Calibri"/>
                <a:cs typeface="Calibri"/>
                <a:sym typeface="Calibri"/>
              </a:rPr>
              <a:t>Sal de tu zona de confort: </a:t>
            </a:r>
            <a:r>
              <a:rPr b="0" i="0" lang="es-MX" sz="1600" u="none" cap="none" strike="noStrike">
                <a:solidFill>
                  <a:schemeClr val="dk1"/>
                </a:solidFill>
                <a:latin typeface="Calibri"/>
                <a:ea typeface="Calibri"/>
                <a:cs typeface="Calibri"/>
                <a:sym typeface="Calibri"/>
              </a:rPr>
              <a:t>Para ser más dinámico, trata de hacer cosas que te hagan salir de esa zona de confort y que te desafíen a hacer algo nuevo.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2EB1B5"/>
                </a:solidFill>
                <a:latin typeface="Calibri"/>
                <a:ea typeface="Calibri"/>
                <a:cs typeface="Calibri"/>
                <a:sym typeface="Calibri"/>
              </a:rPr>
              <a:t>Haz contacto visual: </a:t>
            </a:r>
            <a:r>
              <a:rPr b="0" i="0" lang="es-MX" sz="1600" u="none" cap="none" strike="noStrike">
                <a:solidFill>
                  <a:schemeClr val="dk1"/>
                </a:solidFill>
                <a:latin typeface="Calibri"/>
                <a:ea typeface="Calibri"/>
                <a:cs typeface="Calibri"/>
                <a:sym typeface="Calibri"/>
              </a:rPr>
              <a:t>Además de ser una manera de mostrar que estamos prestando toda nuestra atención al interlocutor, parte de mostrar una personalidad dinámica requiere confianza.</a:t>
            </a:r>
            <a:endParaRPr b="0" i="0" sz="16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5"/>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CONDUCTA DINÁMICA EN EL ENTORNO DE TRABAJO</a:t>
            </a:r>
            <a:endParaRPr b="0" i="0" sz="1300" u="none" cap="none" strike="noStrike">
              <a:solidFill>
                <a:srgbClr val="438AD7"/>
              </a:solidFill>
              <a:latin typeface="Calibri"/>
              <a:ea typeface="Calibri"/>
              <a:cs typeface="Calibri"/>
              <a:sym typeface="Calibri"/>
            </a:endParaRPr>
          </a:p>
        </p:txBody>
      </p:sp>
      <p:sp>
        <p:nvSpPr>
          <p:cNvPr id="156" name="Google Shape;156;p15"/>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57" name="Google Shape;157;p15"/>
          <p:cNvSpPr txBox="1"/>
          <p:nvPr/>
        </p:nvSpPr>
        <p:spPr>
          <a:xfrm>
            <a:off x="512023" y="1011988"/>
            <a:ext cx="8085300" cy="30180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MX" sz="1600" u="none" cap="none" strike="noStrike">
                <a:solidFill>
                  <a:schemeClr val="dk1"/>
                </a:solidFill>
                <a:latin typeface="Calibri"/>
                <a:ea typeface="Calibri"/>
                <a:cs typeface="Calibri"/>
                <a:sym typeface="Calibri"/>
              </a:rPr>
              <a:t>SABER CUÁNDO BAJAR EL TONO</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FFC000"/>
                </a:solidFill>
                <a:latin typeface="Calibri"/>
                <a:ea typeface="Calibri"/>
                <a:cs typeface="Calibri"/>
                <a:sym typeface="Calibri"/>
              </a:rPr>
              <a:t>Debes saber cuándo bajar el tono y cuándo subirlo: </a:t>
            </a:r>
            <a:r>
              <a:rPr b="0" i="0" lang="es-MX" sz="1600" u="none" cap="none" strike="noStrike">
                <a:solidFill>
                  <a:schemeClr val="dk1"/>
                </a:solidFill>
                <a:latin typeface="Calibri"/>
                <a:ea typeface="Calibri"/>
                <a:cs typeface="Calibri"/>
                <a:sym typeface="Calibri"/>
              </a:rPr>
              <a:t>Algunas veces, la situación puede requerir de un tipo de energía más discreta, mientras que otras situaciones pueden requerir que una persona sea muy dinámica. Presta atención al ambiente que te rodea para que sepas bajar o subir el tono en el momento oportuno.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Por ejemplo, una reunión de trabajo formal si bien aún puedes ser dinámica, puedes hacerlo de una manera moderada, sonriendo discretamente y mostrando interés en la gente que te rodea.</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FFC000"/>
                </a:solidFill>
                <a:latin typeface="Calibri"/>
                <a:ea typeface="Calibri"/>
                <a:cs typeface="Calibri"/>
                <a:sym typeface="Calibri"/>
              </a:rPr>
              <a:t>Presta atención a los estados de ánimo de las personas que te rodean: </a:t>
            </a:r>
            <a:r>
              <a:rPr b="0" i="0" lang="es-MX" sz="1600" u="none" cap="none" strike="noStrike">
                <a:solidFill>
                  <a:schemeClr val="dk1"/>
                </a:solidFill>
                <a:latin typeface="Calibri"/>
                <a:ea typeface="Calibri"/>
                <a:cs typeface="Calibri"/>
                <a:sym typeface="Calibri"/>
              </a:rPr>
              <a:t>Ser inteligente emocionalmente significa ser capaz de percibir las emociones y los estados de ánimo de las personas que te rodean en el trabajo.</a:t>
            </a:r>
            <a:endParaRPr b="0" i="0" sz="16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6"/>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CONDUCTA DINÁMICA EN EL ENTORNO DE TRABAJO</a:t>
            </a:r>
            <a:endParaRPr b="0" i="0" sz="1300" u="none" cap="none" strike="noStrike">
              <a:solidFill>
                <a:srgbClr val="438AD7"/>
              </a:solidFill>
              <a:latin typeface="Calibri"/>
              <a:ea typeface="Calibri"/>
              <a:cs typeface="Calibri"/>
              <a:sym typeface="Calibri"/>
            </a:endParaRPr>
          </a:p>
        </p:txBody>
      </p:sp>
      <p:sp>
        <p:nvSpPr>
          <p:cNvPr id="164" name="Google Shape;164;p16"/>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65" name="Google Shape;165;p16"/>
          <p:cNvSpPr txBox="1"/>
          <p:nvPr/>
        </p:nvSpPr>
        <p:spPr>
          <a:xfrm>
            <a:off x="512024" y="975360"/>
            <a:ext cx="5068970" cy="392780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MX" sz="1600" u="none" cap="none" strike="noStrike">
                <a:solidFill>
                  <a:schemeClr val="dk1"/>
                </a:solidFill>
                <a:latin typeface="Calibri"/>
                <a:ea typeface="Calibri"/>
                <a:cs typeface="Calibri"/>
                <a:sym typeface="Calibri"/>
              </a:rPr>
              <a:t>EL CUIDADO DE LA SALUD PARA MANTENERSE DINÁMICO</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9EC907"/>
                </a:solidFill>
                <a:latin typeface="Calibri"/>
                <a:ea typeface="Calibri"/>
                <a:cs typeface="Calibri"/>
                <a:sym typeface="Calibri"/>
              </a:rPr>
              <a:t>Haz ejercicio: </a:t>
            </a:r>
            <a:r>
              <a:rPr b="0" i="0" lang="es-MX" sz="1600" u="none" cap="none" strike="noStrike">
                <a:solidFill>
                  <a:schemeClr val="dk1"/>
                </a:solidFill>
                <a:latin typeface="Calibri"/>
                <a:ea typeface="Calibri"/>
                <a:cs typeface="Calibri"/>
                <a:sym typeface="Calibri"/>
              </a:rPr>
              <a:t>El ejercicio diario ayuda a superar la lentitud y la pereza.</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9EC907"/>
                </a:solidFill>
                <a:latin typeface="Calibri"/>
                <a:ea typeface="Calibri"/>
                <a:cs typeface="Calibri"/>
                <a:sym typeface="Calibri"/>
              </a:rPr>
              <a:t>Cambia tu dieta: </a:t>
            </a:r>
            <a:r>
              <a:rPr b="0" i="0" lang="es-MX" sz="1600" u="none" cap="none" strike="noStrike">
                <a:solidFill>
                  <a:schemeClr val="dk1"/>
                </a:solidFill>
                <a:latin typeface="Calibri"/>
                <a:ea typeface="Calibri"/>
                <a:cs typeface="Calibri"/>
                <a:sym typeface="Calibri"/>
              </a:rPr>
              <a:t>Consume todas las frutas y verduras frescas que sea posible, evita los alimentos procesados.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9EC907"/>
                </a:solidFill>
                <a:latin typeface="Calibri"/>
                <a:ea typeface="Calibri"/>
                <a:cs typeface="Calibri"/>
                <a:sym typeface="Calibri"/>
              </a:rPr>
              <a:t>Duerme lo suficiente: </a:t>
            </a:r>
            <a:r>
              <a:rPr b="0" i="0" lang="es-MX" sz="1600" u="none" cap="none" strike="noStrike">
                <a:solidFill>
                  <a:schemeClr val="dk1"/>
                </a:solidFill>
                <a:latin typeface="Calibri"/>
                <a:ea typeface="Calibri"/>
                <a:cs typeface="Calibri"/>
                <a:sym typeface="Calibri"/>
              </a:rPr>
              <a:t>Si no duermes lo suficiente, es poco probable que puedas sentirte dinámico. Trata de dormir al menos de 7 a 8 horas cada noche.</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9EC907"/>
                </a:solidFill>
                <a:latin typeface="Calibri"/>
                <a:ea typeface="Calibri"/>
                <a:cs typeface="Calibri"/>
                <a:sym typeface="Calibri"/>
              </a:rPr>
              <a:t>Rodéate de personas que saquen lo mejor de ti: </a:t>
            </a:r>
            <a:r>
              <a:rPr b="0" i="0" lang="es-MX" sz="1600" u="none" cap="none" strike="noStrike">
                <a:solidFill>
                  <a:schemeClr val="dk1"/>
                </a:solidFill>
                <a:latin typeface="Calibri"/>
                <a:ea typeface="Calibri"/>
                <a:cs typeface="Calibri"/>
                <a:sym typeface="Calibri"/>
              </a:rPr>
              <a:t>No te dejes afectar por los comentarios negativos o por personas que te desaniman. En su lugar, busca personas que saquen lo mejor de ti y que impulsen tu energía. Busca rodearte de personas que hagan que te sientas bien. </a:t>
            </a:r>
            <a:endParaRPr b="0" i="0" sz="1600" u="none" cap="none" strike="noStrike">
              <a:solidFill>
                <a:schemeClr val="dk1"/>
              </a:solidFill>
              <a:latin typeface="Calibri"/>
              <a:ea typeface="Calibri"/>
              <a:cs typeface="Calibri"/>
              <a:sym typeface="Calibri"/>
            </a:endParaRPr>
          </a:p>
        </p:txBody>
      </p:sp>
      <p:pic>
        <p:nvPicPr>
          <p:cNvPr id="166" name="Google Shape;166;p16"/>
          <p:cNvPicPr preferRelativeResize="0"/>
          <p:nvPr/>
        </p:nvPicPr>
        <p:blipFill rotWithShape="1">
          <a:blip r:embed="rId3">
            <a:alphaModFix/>
          </a:blip>
          <a:srcRect b="0" l="0" r="0" t="0"/>
          <a:stretch/>
        </p:blipFill>
        <p:spPr>
          <a:xfrm>
            <a:off x="5719902" y="1846187"/>
            <a:ext cx="3281849" cy="218615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7"/>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3" name="Google Shape;173;p17"/>
          <p:cNvSpPr/>
          <p:nvPr/>
        </p:nvSpPr>
        <p:spPr>
          <a:xfrm>
            <a:off x="424252" y="3703125"/>
            <a:ext cx="7966170" cy="8679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MX" sz="2800" u="none" cap="none" strike="noStrike">
                <a:solidFill>
                  <a:schemeClr val="lt1"/>
                </a:solidFill>
                <a:latin typeface="Calibri"/>
                <a:ea typeface="Calibri"/>
                <a:cs typeface="Calibri"/>
                <a:sym typeface="Calibri"/>
              </a:rPr>
              <a:t>/ ESTRATEGIAS PARA ACTIVAR EL DINAMISMO EN EL ENTORNO LABORAL</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8"/>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80" name="Google Shape;180;p18"/>
          <p:cNvSpPr txBox="1"/>
          <p:nvPr/>
        </p:nvSpPr>
        <p:spPr>
          <a:xfrm>
            <a:off x="512023" y="975360"/>
            <a:ext cx="7637100" cy="2308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Algunas investigaciones del campo de la psicología industrial u organizaciones, han encontrado tres rasgos que se encuentran relacionados a la motivación como a la conducta dinámica: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rgbClr val="7030A0"/>
              </a:buClr>
              <a:buSzPts val="1600"/>
              <a:buFont typeface="Calibri"/>
              <a:buAutoNum type="arabicPeriod"/>
            </a:pPr>
            <a:r>
              <a:rPr b="1" i="0" lang="es-MX" sz="1600" u="none" cap="none" strike="noStrike">
                <a:solidFill>
                  <a:srgbClr val="7030A0"/>
                </a:solidFill>
                <a:latin typeface="Calibri"/>
                <a:ea typeface="Calibri"/>
                <a:cs typeface="Calibri"/>
                <a:sym typeface="Calibri"/>
              </a:rPr>
              <a:t>La autoestima</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FFC000"/>
              </a:buClr>
              <a:buSzPts val="1600"/>
              <a:buFont typeface="Calibri"/>
              <a:buAutoNum type="arabicPeriod"/>
            </a:pPr>
            <a:r>
              <a:rPr b="1" i="0" lang="es-MX" sz="1600" u="none" cap="none" strike="noStrike">
                <a:solidFill>
                  <a:srgbClr val="FFC000"/>
                </a:solidFill>
                <a:latin typeface="Calibri"/>
                <a:ea typeface="Calibri"/>
                <a:cs typeface="Calibri"/>
                <a:sym typeface="Calibri"/>
              </a:rPr>
              <a:t>Tendencia a la motivación intrínseca</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2EB1B5"/>
              </a:buClr>
              <a:buSzPts val="1600"/>
              <a:buFont typeface="Calibri"/>
              <a:buAutoNum type="arabicPeriod"/>
            </a:pPr>
            <a:r>
              <a:rPr b="1" i="0" lang="es-MX" sz="1600" u="none" cap="none" strike="noStrike">
                <a:solidFill>
                  <a:srgbClr val="2EB1B5"/>
                </a:solidFill>
                <a:latin typeface="Calibri"/>
                <a:ea typeface="Calibri"/>
                <a:cs typeface="Calibri"/>
                <a:sym typeface="Calibri"/>
              </a:rPr>
              <a:t>Necesidad de logro y poder</a:t>
            </a:r>
            <a:endParaRPr b="0" i="0" sz="1400" u="none" cap="none" strike="noStrike">
              <a:solidFill>
                <a:srgbClr val="000000"/>
              </a:solidFill>
              <a:latin typeface="Arial"/>
              <a:ea typeface="Arial"/>
              <a:cs typeface="Arial"/>
              <a:sym typeface="Arial"/>
            </a:endParaRPr>
          </a:p>
          <a:p>
            <a:pPr indent="-241300" lvl="0" marL="342900" marR="0" rtl="0" algn="l">
              <a:lnSpc>
                <a:spcPct val="100000"/>
              </a:lnSpc>
              <a:spcBef>
                <a:spcPts val="0"/>
              </a:spcBef>
              <a:spcAft>
                <a:spcPts val="0"/>
              </a:spcAft>
              <a:buClr>
                <a:schemeClr val="dk1"/>
              </a:buClr>
              <a:buSzPts val="1600"/>
              <a:buFont typeface="Calibri"/>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Todo ello se puede activar mediante estrategias.</a:t>
            </a:r>
            <a:endParaRPr b="0" i="0" sz="1600" u="none" cap="none" strike="noStrike">
              <a:solidFill>
                <a:schemeClr val="dk1"/>
              </a:solidFill>
              <a:latin typeface="Calibri"/>
              <a:ea typeface="Calibri"/>
              <a:cs typeface="Calibri"/>
              <a:sym typeface="Calibri"/>
            </a:endParaRPr>
          </a:p>
        </p:txBody>
      </p:sp>
      <p:sp>
        <p:nvSpPr>
          <p:cNvPr id="181" name="Google Shape;181;p18"/>
          <p:cNvSpPr/>
          <p:nvPr/>
        </p:nvSpPr>
        <p:spPr>
          <a:xfrm>
            <a:off x="512023" y="331345"/>
            <a:ext cx="745632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ESTRATEGIAS PARA ACTIVAR EL DINAMISMO EN EL ENTORNO LABORAL</a:t>
            </a:r>
            <a:endParaRPr b="0" i="0" sz="1300" u="none" cap="none" strike="noStrike">
              <a:solidFill>
                <a:srgbClr val="438AD7"/>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9"/>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88" name="Google Shape;188;p19"/>
          <p:cNvSpPr/>
          <p:nvPr/>
        </p:nvSpPr>
        <p:spPr>
          <a:xfrm>
            <a:off x="512023" y="331345"/>
            <a:ext cx="745632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ESTRATEGIAS PARA ACTIVAR EL DINAMISMO EN EL ENTORNO LABORAL</a:t>
            </a:r>
            <a:endParaRPr b="0" i="0" sz="1300" u="none" cap="none" strike="noStrike">
              <a:solidFill>
                <a:srgbClr val="438AD7"/>
              </a:solidFill>
              <a:latin typeface="Calibri"/>
              <a:ea typeface="Calibri"/>
              <a:cs typeface="Calibri"/>
              <a:sym typeface="Calibri"/>
            </a:endParaRPr>
          </a:p>
        </p:txBody>
      </p:sp>
      <p:sp>
        <p:nvSpPr>
          <p:cNvPr id="189" name="Google Shape;189;p19"/>
          <p:cNvSpPr txBox="1"/>
          <p:nvPr/>
        </p:nvSpPr>
        <p:spPr>
          <a:xfrm>
            <a:off x="509195" y="828220"/>
            <a:ext cx="8072096" cy="372111"/>
          </a:xfrm>
          <a:prstGeom prst="rect">
            <a:avLst/>
          </a:prstGeom>
          <a:solidFill>
            <a:srgbClr val="7030A0"/>
          </a:solidFill>
          <a:ln>
            <a:noFill/>
          </a:ln>
        </p:spPr>
        <p:txBody>
          <a:bodyPr anchorCtr="0" anchor="t" bIns="91425" lIns="91425" spcFirstLastPara="1" rIns="91425" wrap="square" tIns="91425">
            <a:noAutofit/>
          </a:bodyPr>
          <a:lstStyle/>
          <a:p>
            <a:pPr indent="-342900" lvl="0" marL="342900" marR="0" rtl="0" algn="l">
              <a:lnSpc>
                <a:spcPct val="100000"/>
              </a:lnSpc>
              <a:spcBef>
                <a:spcPts val="0"/>
              </a:spcBef>
              <a:spcAft>
                <a:spcPts val="0"/>
              </a:spcAft>
              <a:buClr>
                <a:schemeClr val="lt1"/>
              </a:buClr>
              <a:buSzPts val="1600"/>
              <a:buFont typeface="Calibri"/>
              <a:buAutoNum type="arabicPeriod"/>
            </a:pPr>
            <a:r>
              <a:rPr b="1" i="0" lang="es-MX" sz="1600" u="none" cap="none" strike="noStrike">
                <a:solidFill>
                  <a:schemeClr val="lt1"/>
                </a:solidFill>
                <a:latin typeface="Calibri"/>
                <a:ea typeface="Calibri"/>
                <a:cs typeface="Calibri"/>
                <a:sym typeface="Calibri"/>
              </a:rPr>
              <a:t>LA AUTOESTIMA</a:t>
            </a:r>
            <a:endParaRPr b="1" i="0" sz="1600" u="none" cap="none" strike="noStrike">
              <a:solidFill>
                <a:schemeClr val="lt1"/>
              </a:solidFill>
              <a:latin typeface="Calibri"/>
              <a:ea typeface="Calibri"/>
              <a:cs typeface="Calibri"/>
              <a:sym typeface="Calibri"/>
            </a:endParaRPr>
          </a:p>
        </p:txBody>
      </p:sp>
      <p:pic>
        <p:nvPicPr>
          <p:cNvPr id="190" name="Google Shape;190;p19"/>
          <p:cNvPicPr preferRelativeResize="0"/>
          <p:nvPr/>
        </p:nvPicPr>
        <p:blipFill rotWithShape="1">
          <a:blip r:embed="rId3">
            <a:alphaModFix/>
          </a:blip>
          <a:srcRect b="0" l="0" r="0" t="0"/>
          <a:stretch/>
        </p:blipFill>
        <p:spPr>
          <a:xfrm>
            <a:off x="5581974" y="1372230"/>
            <a:ext cx="2999318" cy="3777987"/>
          </a:xfrm>
          <a:prstGeom prst="rect">
            <a:avLst/>
          </a:prstGeom>
          <a:noFill/>
          <a:ln>
            <a:noFill/>
          </a:ln>
        </p:spPr>
      </p:pic>
      <p:sp>
        <p:nvSpPr>
          <p:cNvPr id="191" name="Google Shape;191;p19"/>
          <p:cNvSpPr txBox="1"/>
          <p:nvPr/>
        </p:nvSpPr>
        <p:spPr>
          <a:xfrm>
            <a:off x="512023" y="1212937"/>
            <a:ext cx="5079480" cy="403187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1" lang="es-MX" sz="1600" u="none" cap="none" strike="noStrike">
                <a:solidFill>
                  <a:srgbClr val="7030A0"/>
                </a:solidFill>
                <a:latin typeface="Calibri"/>
                <a:ea typeface="Calibri"/>
                <a:cs typeface="Calibri"/>
                <a:sym typeface="Calibri"/>
              </a:rPr>
              <a:t>Es el grado en el cual una persona se percibe a sí misma como valiosa y respetable</a:t>
            </a:r>
            <a:r>
              <a:rPr b="0" i="0" lang="es-MX" sz="16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De acuerdo con la Teoría de la Consistencia de Korman, existe una correlación positiva entre la autoestima y el desempeño. Es decir, los empleados que se sienten bien consigo mismos están motivados a desempeñarse mejor en su trabajo, más dinámicos, que aquellos que no se sienten valiosos e importantes.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Con base en la Teoría de la Consistencia, deberíamos ser capaces de mejorar el desempeño al aumentar la autoestima de un empleado. Los resultados de un metaanálisis de 43 estudios indican que las intervenciones diseñadas para aumentar la autoestima o la autoeficacia pueden mejorar enormemente el desempeño (McNatt, Campbell y Hirschfeld, 2005). </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sp>
        <p:nvSpPr>
          <p:cNvPr id="35" name="Google Shape;35;p2"/>
          <p:cNvSpPr txBox="1"/>
          <p:nvPr/>
        </p:nvSpPr>
        <p:spPr>
          <a:xfrm>
            <a:off x="512024" y="970963"/>
            <a:ext cx="7719531" cy="1231106"/>
          </a:xfrm>
          <a:prstGeom prst="rect">
            <a:avLst/>
          </a:prstGeom>
          <a:noFill/>
          <a:ln>
            <a:noFill/>
          </a:ln>
        </p:spPr>
        <p:txBody>
          <a:bodyPr anchorCtr="0" anchor="t" bIns="0" lIns="0" spcFirstLastPara="1" rIns="0" wrap="square" tIns="0">
            <a:spAutoFit/>
          </a:bodyPr>
          <a:lstStyle/>
          <a:p>
            <a:pPr indent="-174625" lvl="0" marL="185738"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Conoceremos qué es el dinamismo, así como las características de las personas dinámicas en el entorno de trabajo</a:t>
            </a:r>
            <a:endParaRPr b="0" i="0" sz="1400" u="none" cap="none" strike="noStrike">
              <a:solidFill>
                <a:srgbClr val="000000"/>
              </a:solidFill>
              <a:latin typeface="Arial"/>
              <a:ea typeface="Arial"/>
              <a:cs typeface="Arial"/>
              <a:sym typeface="Arial"/>
            </a:endParaRPr>
          </a:p>
          <a:p>
            <a:pPr indent="-174625" lvl="0" marL="185738"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Estudiaremos cómo lograr una debida conducta dinámica en el entorno de trabajo.</a:t>
            </a:r>
            <a:endParaRPr b="0" i="0" sz="1400" u="none" cap="none" strike="noStrike">
              <a:solidFill>
                <a:srgbClr val="000000"/>
              </a:solidFill>
              <a:latin typeface="Arial"/>
              <a:ea typeface="Arial"/>
              <a:cs typeface="Arial"/>
              <a:sym typeface="Arial"/>
            </a:endParaRPr>
          </a:p>
          <a:p>
            <a:pPr indent="-174625" lvl="0" marL="185738"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Desarrollaremos tres estrategias para activar el dinamismo en el entorno laboral a través de: la autoestima, la tendencia a la motivación intrínseca y la necesidad de logro y poder.</a:t>
            </a:r>
            <a:endParaRPr b="0" i="0" sz="1600" u="none" cap="none" strike="noStrike">
              <a:solidFill>
                <a:schemeClr val="dk1"/>
              </a:solidFill>
              <a:latin typeface="Calibri"/>
              <a:ea typeface="Calibri"/>
              <a:cs typeface="Calibri"/>
              <a:sym typeface="Calibri"/>
            </a:endParaRPr>
          </a:p>
        </p:txBody>
      </p:sp>
      <p:sp>
        <p:nvSpPr>
          <p:cNvPr id="36" name="Google Shape;36;p2"/>
          <p:cNvSpPr/>
          <p:nvPr/>
        </p:nvSpPr>
        <p:spPr>
          <a:xfrm>
            <a:off x="51202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INTRODUCCIÓN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0"/>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198" name="Google Shape;198;p20"/>
          <p:cNvSpPr txBox="1"/>
          <p:nvPr/>
        </p:nvSpPr>
        <p:spPr>
          <a:xfrm>
            <a:off x="477664" y="1046557"/>
            <a:ext cx="8214391" cy="40626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En teoría, las organizaciones pueden llevar esto a cabo de tres maneras: los talleres de autoestima, la experiencia con el éxito y la conducta del supervisor.</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7030A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b="1" i="0" lang="es-MX" sz="1500" u="none" cap="none" strike="noStrike">
                <a:solidFill>
                  <a:srgbClr val="7030A0"/>
                </a:solidFill>
                <a:latin typeface="Calibri"/>
                <a:ea typeface="Calibri"/>
                <a:cs typeface="Calibri"/>
                <a:sym typeface="Calibri"/>
              </a:rPr>
              <a:t>Talleres de autoestima: </a:t>
            </a:r>
            <a:r>
              <a:rPr b="0" i="0" lang="es-MX" sz="1500" u="none" cap="none" strike="noStrike">
                <a:solidFill>
                  <a:schemeClr val="dk1"/>
                </a:solidFill>
                <a:latin typeface="Calibri"/>
                <a:ea typeface="Calibri"/>
                <a:cs typeface="Calibri"/>
                <a:sym typeface="Calibri"/>
              </a:rPr>
              <a:t>Para aumentar la autoestima, los empleados pueden asistir a talleres para obtener una mayor comprensión de sus propias fortalezas. En los programas de capacitación como Outward Bound o “curso de las cuerdas”, los participantes aprenden que son lo suficientemente fuertes emocional y físicamente para ser exitosos y cumplir los retos.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b="1" i="0" lang="es-MX" sz="1500" u="none" cap="none" strike="noStrike">
                <a:solidFill>
                  <a:srgbClr val="7030A0"/>
                </a:solidFill>
                <a:latin typeface="Calibri"/>
                <a:ea typeface="Calibri"/>
                <a:cs typeface="Calibri"/>
                <a:sym typeface="Calibri"/>
              </a:rPr>
              <a:t>Experiencia con el éxito: </a:t>
            </a:r>
            <a:r>
              <a:rPr b="0" i="0" lang="es-MX" sz="1500" u="none" cap="none" strike="noStrike">
                <a:solidFill>
                  <a:schemeClr val="dk1"/>
                </a:solidFill>
                <a:latin typeface="Calibri"/>
                <a:ea typeface="Calibri"/>
                <a:cs typeface="Calibri"/>
                <a:sym typeface="Calibri"/>
              </a:rPr>
              <a:t>Con el enfoque de experimentar con éxito, al empleado se le da una tarea tan sencilla que casi siempre tendrá éxito. Se piensa que este éxito incrementa la autoestima, lo que a su vez debe mejorar el desempeño, lo que eleva más la autoestima, lo que mejora más el desempeño, etc. Si un empleado cree que siempre fracasará, la única forma de romper el círculo vicioso será garantizando que se desempeñe de forma correcta en una tarea. Esta relación entre las propias expectativas y el desempeño se llama efecto Galatea.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b="1" i="0" lang="es-MX" sz="1500" u="none" cap="none" strike="noStrike">
                <a:solidFill>
                  <a:srgbClr val="7030A0"/>
                </a:solidFill>
                <a:latin typeface="Calibri"/>
                <a:ea typeface="Calibri"/>
                <a:cs typeface="Calibri"/>
                <a:sym typeface="Calibri"/>
              </a:rPr>
              <a:t>Comportamiento del supervisor: </a:t>
            </a:r>
            <a:r>
              <a:rPr b="0" i="0" lang="es-MX" sz="1500" u="none" cap="none" strike="noStrike">
                <a:solidFill>
                  <a:schemeClr val="dk1"/>
                </a:solidFill>
                <a:latin typeface="Calibri"/>
                <a:ea typeface="Calibri"/>
                <a:cs typeface="Calibri"/>
                <a:sym typeface="Calibri"/>
              </a:rPr>
              <a:t>Otro enfoque para aumentar la autoestima de los empleados consiste en capacitar a los supervisores para que transmitan un sentimiento de confianza a un empleado. </a:t>
            </a:r>
            <a:endParaRPr b="0" i="0" sz="1500" u="none" cap="none" strike="noStrike">
              <a:solidFill>
                <a:schemeClr val="dk1"/>
              </a:solidFill>
              <a:latin typeface="Calibri"/>
              <a:ea typeface="Calibri"/>
              <a:cs typeface="Calibri"/>
              <a:sym typeface="Calibri"/>
            </a:endParaRPr>
          </a:p>
        </p:txBody>
      </p:sp>
      <p:sp>
        <p:nvSpPr>
          <p:cNvPr id="199" name="Google Shape;199;p20"/>
          <p:cNvSpPr/>
          <p:nvPr/>
        </p:nvSpPr>
        <p:spPr>
          <a:xfrm>
            <a:off x="512023" y="331345"/>
            <a:ext cx="745632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ESTRATEGIAS PARA ACTIVAR EL DINAMISMO EN EL ENTORNO LABORAL</a:t>
            </a:r>
            <a:endParaRPr b="0" i="0" sz="1300" u="none" cap="none" strike="noStrike">
              <a:solidFill>
                <a:srgbClr val="438AD7"/>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p:nvPr/>
        </p:nvSpPr>
        <p:spPr>
          <a:xfrm>
            <a:off x="512023" y="331345"/>
            <a:ext cx="745632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ESTRATEGIAS PARA ACTIVAR EL DINAMISMO EN EL ENTORNO LABORAL</a:t>
            </a:r>
            <a:endParaRPr b="0" i="0" sz="1300" u="none" cap="none" strike="noStrike">
              <a:solidFill>
                <a:srgbClr val="438AD7"/>
              </a:solidFill>
              <a:latin typeface="Calibri"/>
              <a:ea typeface="Calibri"/>
              <a:cs typeface="Calibri"/>
              <a:sym typeface="Calibri"/>
            </a:endParaRPr>
          </a:p>
        </p:txBody>
      </p:sp>
      <p:sp>
        <p:nvSpPr>
          <p:cNvPr id="206" name="Google Shape;206;p21"/>
          <p:cNvSpPr txBox="1"/>
          <p:nvPr/>
        </p:nvSpPr>
        <p:spPr>
          <a:xfrm>
            <a:off x="509196" y="826314"/>
            <a:ext cx="8072096" cy="338554"/>
          </a:xfrm>
          <a:prstGeom prst="rect">
            <a:avLst/>
          </a:prstGeom>
          <a:solidFill>
            <a:srgbClr val="FFC000"/>
          </a:solid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lt1"/>
              </a:buClr>
              <a:buSzPts val="1600"/>
              <a:buFont typeface="Calibri"/>
              <a:buAutoNum type="arabicPeriod" startAt="2"/>
            </a:pPr>
            <a:r>
              <a:rPr b="1" i="0" lang="es-MX" sz="1600" u="none" cap="none" strike="noStrike">
                <a:solidFill>
                  <a:schemeClr val="lt1"/>
                </a:solidFill>
                <a:latin typeface="Calibri"/>
                <a:ea typeface="Calibri"/>
                <a:cs typeface="Calibri"/>
                <a:sym typeface="Calibri"/>
              </a:rPr>
              <a:t>TENDENCIA A LA MOTIVACIÓN INTRÍNSECA</a:t>
            </a:r>
            <a:endParaRPr b="1" i="0" sz="1600" u="none" cap="none" strike="noStrike">
              <a:solidFill>
                <a:schemeClr val="lt1"/>
              </a:solidFill>
              <a:latin typeface="Calibri"/>
              <a:ea typeface="Calibri"/>
              <a:cs typeface="Calibri"/>
              <a:sym typeface="Calibri"/>
            </a:endParaRPr>
          </a:p>
        </p:txBody>
      </p:sp>
      <p:sp>
        <p:nvSpPr>
          <p:cNvPr id="207" name="Google Shape;207;p21"/>
          <p:cNvSpPr txBox="1"/>
          <p:nvPr/>
        </p:nvSpPr>
        <p:spPr>
          <a:xfrm>
            <a:off x="448875" y="1274011"/>
            <a:ext cx="5037525" cy="403187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Cuando las personas se encuentran intrínsecamente motivadas, buscarán desempeñarse de forma adecuada ya sea porque </a:t>
            </a:r>
            <a:r>
              <a:rPr b="1" i="1" lang="es-MX" sz="1600" u="none" cap="none" strike="noStrike">
                <a:solidFill>
                  <a:srgbClr val="FFC000"/>
                </a:solidFill>
                <a:latin typeface="Calibri"/>
                <a:ea typeface="Calibri"/>
                <a:cs typeface="Calibri"/>
                <a:sym typeface="Calibri"/>
              </a:rPr>
              <a:t>disfrutan llevar a cabo las tareas o porque disfrutan el reto de completar con éxito la tarea</a:t>
            </a:r>
            <a:r>
              <a:rPr b="0" i="0" lang="es-MX"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La gente que se encuentra intrínsecamente motivada no necesita recompensas externas como un pago o premio, ya que se siente recompensada por el hecho de llevar a cabo la tarea, encargo o misión.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Las orientaciones individuales hacia la motivación extrínseca e intrínseca se pueden medir con el Work Preference Inventory (</a:t>
            </a:r>
            <a:r>
              <a:rPr b="0" i="0" lang="es-MX" sz="1500" u="none" cap="none" strike="noStrike">
                <a:solidFill>
                  <a:schemeClr val="dk1"/>
                </a:solidFill>
                <a:latin typeface="Calibri"/>
                <a:ea typeface="Calibri"/>
                <a:cs typeface="Calibri"/>
                <a:sym typeface="Calibri"/>
              </a:rPr>
              <a:t>Inventario de preferencia laboral</a:t>
            </a:r>
            <a:r>
              <a:rPr b="0" i="0" lang="es-MX" sz="1600" u="none" cap="none" strike="noStrike">
                <a:solidFill>
                  <a:schemeClr val="dk1"/>
                </a:solidFill>
                <a:latin typeface="Calibri"/>
                <a:ea typeface="Calibri"/>
                <a:cs typeface="Calibri"/>
                <a:sym typeface="Calibri"/>
              </a:rPr>
              <a:t>) </a:t>
            </a:r>
            <a:r>
              <a:rPr b="0" i="0" lang="es-MX" sz="1500" u="none" cap="none" strike="noStrike">
                <a:solidFill>
                  <a:schemeClr val="dk1"/>
                </a:solidFill>
                <a:latin typeface="Calibri"/>
                <a:ea typeface="Calibri"/>
                <a:cs typeface="Calibri"/>
                <a:sym typeface="Calibri"/>
              </a:rPr>
              <a:t>(WPI, por sus siglas en inglés) (Amabile, Hill, Hennessey y Tighe, 1994). </a:t>
            </a:r>
            <a:r>
              <a:rPr b="0" i="0" lang="es-MX" sz="1600" u="none" cap="none" strike="noStrike">
                <a:solidFill>
                  <a:schemeClr val="dk1"/>
                </a:solidFill>
                <a:latin typeface="Calibri"/>
                <a:ea typeface="Calibri"/>
                <a:cs typeface="Calibri"/>
                <a:sym typeface="Calibri"/>
              </a:rPr>
              <a:t>El WPI arroja puntuaciones en dos dimensiones de motivación intrínseca (placer, reto) y dos dimensiones de motivación extrínseca (compensación, orientación hacia lo externo). </a:t>
            </a:r>
            <a:endParaRPr b="0" i="0" sz="1600" u="none" cap="none" strike="noStrike">
              <a:solidFill>
                <a:schemeClr val="dk1"/>
              </a:solidFill>
              <a:latin typeface="Calibri"/>
              <a:ea typeface="Calibri"/>
              <a:cs typeface="Calibri"/>
              <a:sym typeface="Calibri"/>
            </a:endParaRPr>
          </a:p>
        </p:txBody>
      </p:sp>
      <p:pic>
        <p:nvPicPr>
          <p:cNvPr id="208" name="Google Shape;208;p21"/>
          <p:cNvPicPr preferRelativeResize="0"/>
          <p:nvPr/>
        </p:nvPicPr>
        <p:blipFill rotWithShape="1">
          <a:blip r:embed="rId3">
            <a:alphaModFix/>
          </a:blip>
          <a:srcRect b="0" l="0" r="0" t="0"/>
          <a:stretch/>
        </p:blipFill>
        <p:spPr>
          <a:xfrm>
            <a:off x="5580917" y="1363454"/>
            <a:ext cx="3000375" cy="39243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2"/>
          <p:cNvSpPr/>
          <p:nvPr/>
        </p:nvSpPr>
        <p:spPr>
          <a:xfrm>
            <a:off x="512023" y="331345"/>
            <a:ext cx="745632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ESTRATEGIAS PARA ACTIVAR EL DINAMISMO EN EL ENTORNO LABORAL</a:t>
            </a:r>
            <a:endParaRPr b="0" i="0" sz="1300" u="none" cap="none" strike="noStrike">
              <a:solidFill>
                <a:srgbClr val="438AD7"/>
              </a:solidFill>
              <a:latin typeface="Calibri"/>
              <a:ea typeface="Calibri"/>
              <a:cs typeface="Calibri"/>
              <a:sym typeface="Calibri"/>
            </a:endParaRPr>
          </a:p>
        </p:txBody>
      </p:sp>
      <p:sp>
        <p:nvSpPr>
          <p:cNvPr id="215" name="Google Shape;215;p22"/>
          <p:cNvSpPr txBox="1"/>
          <p:nvPr/>
        </p:nvSpPr>
        <p:spPr>
          <a:xfrm>
            <a:off x="512023" y="854264"/>
            <a:ext cx="8043398" cy="338554"/>
          </a:xfrm>
          <a:prstGeom prst="rect">
            <a:avLst/>
          </a:prstGeom>
          <a:solidFill>
            <a:srgbClr val="2EB1B5"/>
          </a:solid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lt1"/>
              </a:buClr>
              <a:buSzPts val="1600"/>
              <a:buFont typeface="Calibri"/>
              <a:buAutoNum type="arabicPeriod" startAt="3"/>
            </a:pPr>
            <a:r>
              <a:rPr b="1" i="0" lang="es-MX" sz="1600" u="none" cap="none" strike="noStrike">
                <a:solidFill>
                  <a:schemeClr val="lt1"/>
                </a:solidFill>
                <a:latin typeface="Calibri"/>
                <a:ea typeface="Calibri"/>
                <a:cs typeface="Calibri"/>
                <a:sym typeface="Calibri"/>
              </a:rPr>
              <a:t>NECESIDAD DE LOGRO Y PODER</a:t>
            </a:r>
            <a:endParaRPr b="0" i="0" sz="1400" u="none" cap="none" strike="noStrike">
              <a:solidFill>
                <a:srgbClr val="000000"/>
              </a:solidFill>
              <a:latin typeface="Arial"/>
              <a:ea typeface="Arial"/>
              <a:cs typeface="Arial"/>
              <a:sym typeface="Arial"/>
            </a:endParaRPr>
          </a:p>
        </p:txBody>
      </p:sp>
      <p:sp>
        <p:nvSpPr>
          <p:cNvPr id="216" name="Google Shape;216;p22"/>
          <p:cNvSpPr txBox="1"/>
          <p:nvPr/>
        </p:nvSpPr>
        <p:spPr>
          <a:xfrm>
            <a:off x="512023" y="1252925"/>
            <a:ext cx="5237136" cy="403187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Una teoría que desarrolló McClelland (1961) sugiere que </a:t>
            </a:r>
            <a:r>
              <a:rPr b="1" i="1" lang="es-MX" sz="1600" u="none" cap="none" strike="noStrike">
                <a:solidFill>
                  <a:srgbClr val="2EB1B5"/>
                </a:solidFill>
                <a:latin typeface="Calibri"/>
                <a:ea typeface="Calibri"/>
                <a:cs typeface="Calibri"/>
                <a:sym typeface="Calibri"/>
              </a:rPr>
              <a:t>los empleados difieren en el grado en el que se motivan por las necesidades de logro, afiliación y poder</a:t>
            </a:r>
            <a:r>
              <a:rPr b="0" i="0" lang="es-MX"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Los empleados que tienen una fuerte necesidad de logro se motivan con puestos que implican un reto y sobre los cuales tienen algún control, mientras que los que tienen necesidades de logro mínimas se satisfacen más cuando los puestos involucran poco reto y tienen alta probabilidad de éxito. Por el contrario, quienes tienen una fuerte necesidad de afiliación se motivan con puestos en los que pueden trabajar con otros y ayudarles.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Finalmente, quienes tienen una fuerte necesidad de poder se encuentran motivados por el deseo de influir en otros en lugar de simplemente ser exitosos.</a:t>
            </a:r>
            <a:endParaRPr b="0" i="0" sz="1600" u="none" cap="none" strike="noStrike">
              <a:solidFill>
                <a:schemeClr val="dk1"/>
              </a:solidFill>
              <a:latin typeface="Calibri"/>
              <a:ea typeface="Calibri"/>
              <a:cs typeface="Calibri"/>
              <a:sym typeface="Calibri"/>
            </a:endParaRPr>
          </a:p>
        </p:txBody>
      </p:sp>
      <p:pic>
        <p:nvPicPr>
          <p:cNvPr id="217" name="Google Shape;217;p22"/>
          <p:cNvPicPr preferRelativeResize="0"/>
          <p:nvPr/>
        </p:nvPicPr>
        <p:blipFill rotWithShape="1">
          <a:blip r:embed="rId3">
            <a:alphaModFix/>
          </a:blip>
          <a:srcRect b="0" l="0" r="0" t="0"/>
          <a:stretch/>
        </p:blipFill>
        <p:spPr>
          <a:xfrm>
            <a:off x="5917299" y="1352558"/>
            <a:ext cx="2638122" cy="383260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4" name="Google Shape;224;p23"/>
          <p:cNvSpPr/>
          <p:nvPr/>
        </p:nvSpPr>
        <p:spPr>
          <a:xfrm>
            <a:off x="2304789" y="755479"/>
            <a:ext cx="6370899" cy="4678204"/>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FFFFFF"/>
              </a:buClr>
              <a:buSzPts val="1600"/>
              <a:buFont typeface="Arial"/>
              <a:buChar char="•"/>
            </a:pPr>
            <a:r>
              <a:rPr b="0" i="0" lang="es-MX" sz="1600" u="none" cap="none" strike="noStrike">
                <a:solidFill>
                  <a:srgbClr val="FFFFFF"/>
                </a:solidFill>
                <a:latin typeface="Calibri"/>
                <a:ea typeface="Calibri"/>
                <a:cs typeface="Calibri"/>
                <a:sym typeface="Calibri"/>
              </a:rPr>
              <a:t>El dinamismo en las personas genera cohesión en los equipos, dado que muestra el lado de interés de búsqueda de resultados.</a:t>
            </a:r>
            <a:endParaRPr b="0" i="0" sz="1400" u="none" cap="none" strike="noStrike">
              <a:solidFill>
                <a:srgbClr val="000000"/>
              </a:solidFill>
              <a:latin typeface="Arial"/>
              <a:ea typeface="Arial"/>
              <a:cs typeface="Arial"/>
              <a:sym typeface="Arial"/>
            </a:endParaRPr>
          </a:p>
          <a:p>
            <a:pPr indent="-79375"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600"/>
              <a:buFont typeface="Arial"/>
              <a:buChar char="•"/>
            </a:pPr>
            <a:r>
              <a:rPr b="0" i="0" lang="es-MX" sz="1600" u="none" cap="none" strike="noStrike">
                <a:solidFill>
                  <a:srgbClr val="FFFFFF"/>
                </a:solidFill>
                <a:latin typeface="Calibri"/>
                <a:ea typeface="Calibri"/>
                <a:cs typeface="Calibri"/>
                <a:sym typeface="Calibri"/>
              </a:rPr>
              <a:t>Los diferentes entornos generan en las organizaciones efectos de cambio. Es importante estar siempre atentos a las variables políticas, comerciales, legales, económicas, etc., para tomar decisiones correctas en la estrategia del negocio. </a:t>
            </a:r>
            <a:endParaRPr b="0" i="0" sz="1400" u="none" cap="none" strike="noStrike">
              <a:solidFill>
                <a:srgbClr val="000000"/>
              </a:solidFill>
              <a:latin typeface="Arial"/>
              <a:ea typeface="Arial"/>
              <a:cs typeface="Arial"/>
              <a:sym typeface="Arial"/>
            </a:endParaRPr>
          </a:p>
          <a:p>
            <a:pPr indent="-79375"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600"/>
              <a:buFont typeface="Arial"/>
              <a:buChar char="•"/>
            </a:pPr>
            <a:r>
              <a:rPr b="0" i="0" lang="es-MX" sz="1600" u="none" cap="none" strike="noStrike">
                <a:solidFill>
                  <a:srgbClr val="FFFFFF"/>
                </a:solidFill>
                <a:latin typeface="Calibri"/>
                <a:ea typeface="Calibri"/>
                <a:cs typeface="Calibri"/>
                <a:sym typeface="Calibri"/>
              </a:rPr>
              <a:t>El dinamismo radica en la exposición de moverse, de avanzar, de la necesidad de búsqueda de contacto con las personas para finalizar las tareas requeridas, llevando a la organización a alcanzar los resultados. </a:t>
            </a:r>
            <a:endParaRPr b="0" i="0" sz="1400" u="none" cap="none" strike="noStrike">
              <a:solidFill>
                <a:srgbClr val="000000"/>
              </a:solidFill>
              <a:latin typeface="Arial"/>
              <a:ea typeface="Arial"/>
              <a:cs typeface="Arial"/>
              <a:sym typeface="Arial"/>
            </a:endParaRPr>
          </a:p>
          <a:p>
            <a:pPr indent="-79375"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600"/>
              <a:buFont typeface="Arial"/>
              <a:buChar char="•"/>
            </a:pPr>
            <a:r>
              <a:rPr b="0" i="0" lang="es-MX" sz="1600" u="none" cap="none" strike="noStrike">
                <a:solidFill>
                  <a:srgbClr val="FFFFFF"/>
                </a:solidFill>
                <a:latin typeface="Calibri"/>
                <a:ea typeface="Calibri"/>
                <a:cs typeface="Calibri"/>
                <a:sym typeface="Calibri"/>
              </a:rPr>
              <a:t>El dinamismo y la motivación están relacionados: a mayor motivación, más dinamismo. </a:t>
            </a:r>
            <a:endParaRPr b="0" i="0" sz="1400" u="none" cap="none" strike="noStrike">
              <a:solidFill>
                <a:srgbClr val="000000"/>
              </a:solidFill>
              <a:latin typeface="Arial"/>
              <a:ea typeface="Arial"/>
              <a:cs typeface="Arial"/>
              <a:sym typeface="Arial"/>
            </a:endParaRPr>
          </a:p>
          <a:p>
            <a:pPr indent="-79375"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600"/>
              <a:buFont typeface="Arial"/>
              <a:buChar char="•"/>
            </a:pPr>
            <a:r>
              <a:rPr b="0" i="0" lang="es-MX" sz="1600" u="none" cap="none" strike="noStrike">
                <a:solidFill>
                  <a:srgbClr val="FFFFFF"/>
                </a:solidFill>
                <a:latin typeface="Calibri"/>
                <a:ea typeface="Calibri"/>
                <a:cs typeface="Calibri"/>
                <a:sym typeface="Calibri"/>
              </a:rPr>
              <a:t>Es necesario conocerse a sí mismo, conocer sus fortalezas personales así como el propósito profesional que nos hace sentir vivos. Con estos dos elementos podremos estar motivados, siendo naturalmente dinámicos, auto-motivados.</a:t>
            </a:r>
            <a:endParaRPr b="0" i="0" sz="1600" u="none" cap="none" strike="noStrike">
              <a:solidFill>
                <a:srgbClr val="FFFFFF"/>
              </a:solidFill>
              <a:latin typeface="Calibri"/>
              <a:ea typeface="Calibri"/>
              <a:cs typeface="Calibri"/>
              <a:sym typeface="Calibri"/>
            </a:endParaRPr>
          </a:p>
        </p:txBody>
      </p:sp>
      <p:sp>
        <p:nvSpPr>
          <p:cNvPr id="225" name="Google Shape;225;p23"/>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chemeClr val="lt1"/>
                </a:solidFill>
                <a:latin typeface="Calibri"/>
                <a:ea typeface="Calibri"/>
                <a:cs typeface="Calibri"/>
                <a:sym typeface="Calibri"/>
              </a:rPr>
              <a:t>/ CONCLUSIONES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4"/>
          <p:cNvSpPr txBox="1"/>
          <p:nvPr/>
        </p:nvSpPr>
        <p:spPr>
          <a:xfrm>
            <a:off x="515764" y="965680"/>
            <a:ext cx="7881937" cy="3204386"/>
          </a:xfrm>
          <a:prstGeom prst="rect">
            <a:avLst/>
          </a:prstGeom>
          <a:noFill/>
          <a:ln>
            <a:noFill/>
          </a:ln>
        </p:spPr>
        <p:txBody>
          <a:bodyPr anchorCtr="0" anchor="t" bIns="0" lIns="0" spcFirstLastPara="1" rIns="0" wrap="square" tIns="0">
            <a:noAutofit/>
          </a:bodyPr>
          <a:lstStyle/>
          <a:p>
            <a:pPr indent="-174625" lvl="0" marL="174625" marR="0" rtl="0" algn="l">
              <a:lnSpc>
                <a:spcPct val="100000"/>
              </a:lnSpc>
              <a:spcBef>
                <a:spcPts val="0"/>
              </a:spcBef>
              <a:spcAft>
                <a:spcPts val="0"/>
              </a:spcAft>
              <a:buClr>
                <a:schemeClr val="dk1"/>
              </a:buClr>
              <a:buSzPts val="1500"/>
              <a:buFont typeface="Arial"/>
              <a:buChar char="•"/>
            </a:pPr>
            <a:r>
              <a:rPr b="0" i="0" lang="es-MX" sz="1500" u="none" cap="none" strike="noStrike">
                <a:solidFill>
                  <a:schemeClr val="dk1"/>
                </a:solidFill>
                <a:latin typeface="Calibri"/>
                <a:ea typeface="Calibri"/>
                <a:cs typeface="Calibri"/>
                <a:sym typeface="Calibri"/>
              </a:rPr>
              <a:t>El Financiero, Laura Zapata Cantú (2019). La importancia de la estrategia en un entorno dinámico, Noviembre 2019. </a:t>
            </a:r>
            <a:r>
              <a:rPr b="0" i="0" lang="es-MX" sz="1500" u="sng" cap="none" strike="noStrike">
                <a:solidFill>
                  <a:schemeClr val="dk1"/>
                </a:solidFill>
                <a:latin typeface="Calibri"/>
                <a:ea typeface="Calibri"/>
                <a:cs typeface="Calibri"/>
                <a:sym typeface="Calibri"/>
                <a:hlinkClick r:id="rId3">
                  <a:extLst>
                    <a:ext uri="{A12FA001-AC4F-418D-AE19-62706E023703}">
                      <ahyp:hlinkClr val="tx"/>
                    </a:ext>
                  </a:extLst>
                </a:hlinkClick>
              </a:rPr>
              <a:t>https://www.elfinanciero.com.mx/monterrey/la-importancia-de-la-estrategia-en-un-entorno-dinamico</a:t>
            </a:r>
            <a:endParaRPr b="0" i="0" sz="1500" u="none" cap="none" strike="noStrike">
              <a:solidFill>
                <a:schemeClr val="dk1"/>
              </a:solidFill>
              <a:latin typeface="Calibri"/>
              <a:ea typeface="Calibri"/>
              <a:cs typeface="Calibri"/>
              <a:sym typeface="Calibri"/>
            </a:endParaRPr>
          </a:p>
          <a:p>
            <a:pPr indent="-174625" lvl="0" marL="174625" marR="0" rtl="0" algn="l">
              <a:lnSpc>
                <a:spcPct val="100000"/>
              </a:lnSpc>
              <a:spcBef>
                <a:spcPts val="0"/>
              </a:spcBef>
              <a:spcAft>
                <a:spcPts val="0"/>
              </a:spcAft>
              <a:buClr>
                <a:schemeClr val="dk1"/>
              </a:buClr>
              <a:buSzPts val="1500"/>
              <a:buFont typeface="Arial"/>
              <a:buChar char="•"/>
            </a:pPr>
            <a:r>
              <a:rPr b="0" i="0" lang="es-MX" sz="1500" u="none" cap="none" strike="noStrike">
                <a:solidFill>
                  <a:schemeClr val="dk1"/>
                </a:solidFill>
                <a:latin typeface="Calibri"/>
                <a:ea typeface="Calibri"/>
                <a:cs typeface="Calibri"/>
                <a:sym typeface="Calibri"/>
              </a:rPr>
              <a:t>Patricia Villegas (1996), “El Hombre, Dinamismos Fundamentales”, Universidad Iberoamericana, México.</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None/>
            </a:pPr>
            <a:r>
              <a:t/>
            </a:r>
            <a:endParaRPr b="0" i="0" sz="1500" u="sng" cap="none" strike="noStrike">
              <a:solidFill>
                <a:schemeClr val="dk1"/>
              </a:solidFill>
              <a:latin typeface="Calibri"/>
              <a:ea typeface="Calibri"/>
              <a:cs typeface="Calibri"/>
              <a:sym typeface="Calibri"/>
              <a:hlinkClick r:id="rId4">
                <a:extLst>
                  <a:ext uri="{A12FA001-AC4F-418D-AE19-62706E023703}">
                    <ahyp:hlinkClr val="tx"/>
                  </a:ext>
                </a:extLst>
              </a:hlinkClick>
            </a:endParaRPr>
          </a:p>
          <a:p>
            <a:pPr indent="-79375" lvl="0" marL="174625" marR="0" rtl="0" algn="l">
              <a:lnSpc>
                <a:spcPct val="100000"/>
              </a:lnSpc>
              <a:spcBef>
                <a:spcPts val="0"/>
              </a:spcBef>
              <a:spcAft>
                <a:spcPts val="0"/>
              </a:spcAft>
              <a:buClr>
                <a:schemeClr val="dk1"/>
              </a:buClr>
              <a:buSzPts val="1500"/>
              <a:buFont typeface="Arial"/>
              <a:buNone/>
            </a:pPr>
            <a:r>
              <a:t/>
            </a:r>
            <a:endParaRPr b="0" i="0" sz="1500" u="sng" cap="none" strike="noStrike">
              <a:solidFill>
                <a:schemeClr val="dk1"/>
              </a:solidFill>
              <a:latin typeface="Calibri"/>
              <a:ea typeface="Calibri"/>
              <a:cs typeface="Calibri"/>
              <a:sym typeface="Calibri"/>
              <a:hlinkClick r:id="rId5">
                <a:extLst>
                  <a:ext uri="{A12FA001-AC4F-418D-AE19-62706E023703}">
                    <ahyp:hlinkClr val="tx"/>
                  </a:ext>
                </a:extLst>
              </a:hlinkClick>
            </a:endParaRPr>
          </a:p>
          <a:p>
            <a:pPr indent="-79375" lvl="0" marL="174625" marR="0" rtl="0" algn="l">
              <a:lnSpc>
                <a:spcPct val="100000"/>
              </a:lnSpc>
              <a:spcBef>
                <a:spcPts val="0"/>
              </a:spcBef>
              <a:spcAft>
                <a:spcPts val="0"/>
              </a:spcAft>
              <a:buClr>
                <a:schemeClr val="dk1"/>
              </a:buClr>
              <a:buSzPts val="1500"/>
              <a:buFont typeface="Arial"/>
              <a:buNone/>
            </a:pPr>
            <a:r>
              <a:t/>
            </a:r>
            <a:endParaRPr b="0" i="0" sz="1500" u="sng" cap="none" strike="noStrike">
              <a:solidFill>
                <a:schemeClr val="dk1"/>
              </a:solidFill>
              <a:latin typeface="Calibri"/>
              <a:ea typeface="Calibri"/>
              <a:cs typeface="Calibri"/>
              <a:sym typeface="Calibri"/>
              <a:hlinkClick r:id="rId6">
                <a:extLst>
                  <a:ext uri="{A12FA001-AC4F-418D-AE19-62706E023703}">
                    <ahyp:hlinkClr val="tx"/>
                  </a:ext>
                </a:extLst>
              </a:hlinkClick>
            </a:endParaRPr>
          </a:p>
          <a:p>
            <a:pPr indent="-79375" lvl="0" marL="174625" marR="0" rtl="0" algn="l">
              <a:lnSpc>
                <a:spcPct val="100000"/>
              </a:lnSpc>
              <a:spcBef>
                <a:spcPts val="0"/>
              </a:spcBef>
              <a:spcAft>
                <a:spcPts val="0"/>
              </a:spcAft>
              <a:buClr>
                <a:schemeClr val="dk1"/>
              </a:buClr>
              <a:buSzPts val="1500"/>
              <a:buFont typeface="Arial"/>
              <a:buNone/>
            </a:pPr>
            <a:r>
              <a:t/>
            </a:r>
            <a:endParaRPr b="0" i="0" sz="1500" u="sng" cap="none" strike="noStrike">
              <a:solidFill>
                <a:schemeClr val="dk1"/>
              </a:solidFill>
              <a:latin typeface="Calibri"/>
              <a:ea typeface="Calibri"/>
              <a:cs typeface="Calibri"/>
              <a:sym typeface="Calibri"/>
              <a:hlinkClick r:id="rId7">
                <a:extLst>
                  <a:ext uri="{A12FA001-AC4F-418D-AE19-62706E023703}">
                    <ahyp:hlinkClr val="tx"/>
                  </a:ext>
                </a:extLst>
              </a:hlinkClick>
            </a:endParaRPr>
          </a:p>
          <a:p>
            <a:pPr indent="-79375" lvl="0" marL="174625" marR="0" rtl="0" algn="l">
              <a:lnSpc>
                <a:spcPct val="100000"/>
              </a:lnSpc>
              <a:spcBef>
                <a:spcPts val="0"/>
              </a:spcBef>
              <a:spcAft>
                <a:spcPts val="0"/>
              </a:spcAft>
              <a:buClr>
                <a:schemeClr val="dk1"/>
              </a:buClr>
              <a:buSzPts val="1500"/>
              <a:buFont typeface="Arial"/>
              <a:buNone/>
            </a:pPr>
            <a:r>
              <a:t/>
            </a:r>
            <a:endParaRPr b="0" i="0" sz="1500" u="none" cap="none" strike="noStrike">
              <a:solidFill>
                <a:schemeClr val="dk1"/>
              </a:solidFill>
              <a:latin typeface="Calibri"/>
              <a:ea typeface="Calibri"/>
              <a:cs typeface="Calibri"/>
              <a:sym typeface="Calibri"/>
            </a:endParaRPr>
          </a:p>
          <a:p>
            <a:pPr indent="-79375" lvl="0" marL="174625" marR="0" rtl="0" algn="l">
              <a:lnSpc>
                <a:spcPct val="100000"/>
              </a:lnSpc>
              <a:spcBef>
                <a:spcPts val="0"/>
              </a:spcBef>
              <a:spcAft>
                <a:spcPts val="0"/>
              </a:spcAft>
              <a:buClr>
                <a:schemeClr val="dk1"/>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231" name="Google Shape;231;p24"/>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BIBLIOGRAFÍA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 name="Google Shape;43;p3"/>
          <p:cNvSpPr/>
          <p:nvPr/>
        </p:nvSpPr>
        <p:spPr>
          <a:xfrm>
            <a:off x="504639" y="3743318"/>
            <a:ext cx="7966170" cy="8679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MX" sz="2800" u="none" cap="none" strike="noStrike">
                <a:solidFill>
                  <a:schemeClr val="lt1"/>
                </a:solidFill>
                <a:latin typeface="Calibri"/>
                <a:ea typeface="Calibri"/>
                <a:cs typeface="Calibri"/>
                <a:sym typeface="Calibri"/>
              </a:rPr>
              <a:t>/ CARACTERÍSTICAS DE LAS PERSONAS DINÁMICAS EN EL ENTORNO DE TRABAJO</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4"/>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50" name="Google Shape;50;p4"/>
          <p:cNvSpPr txBox="1"/>
          <p:nvPr/>
        </p:nvSpPr>
        <p:spPr>
          <a:xfrm>
            <a:off x="592412" y="887730"/>
            <a:ext cx="3527412" cy="3939540"/>
          </a:xfrm>
          <a:prstGeom prst="rect">
            <a:avLst/>
          </a:prstGeom>
          <a:noFill/>
          <a:ln>
            <a:noFill/>
          </a:ln>
        </p:spPr>
        <p:txBody>
          <a:bodyPr anchorCtr="0" anchor="t" bIns="0" lIns="0" spcFirstLastPara="1" rIns="0" wrap="square" tIns="0">
            <a:spAutoFit/>
          </a:bodyPr>
          <a:lstStyle/>
          <a:p>
            <a:pPr indent="0" lvl="0" marL="11113" marR="0" rtl="0" algn="l">
              <a:lnSpc>
                <a:spcPct val="100000"/>
              </a:lnSpc>
              <a:spcBef>
                <a:spcPts val="0"/>
              </a:spcBef>
              <a:spcAft>
                <a:spcPts val="0"/>
              </a:spcAft>
              <a:buClr>
                <a:srgbClr val="000000"/>
              </a:buClr>
              <a:buSzPts val="1600"/>
              <a:buFont typeface="Arial"/>
              <a:buNone/>
            </a:pPr>
            <a:r>
              <a:rPr b="1" i="0" lang="es-MX" sz="1600" u="none" cap="none" strike="noStrike">
                <a:solidFill>
                  <a:schemeClr val="dk1"/>
                </a:solidFill>
                <a:latin typeface="Calibri"/>
                <a:ea typeface="Calibri"/>
                <a:cs typeface="Calibri"/>
                <a:sym typeface="Calibri"/>
              </a:rPr>
              <a:t>¿QUÉ ES EL DINAMISMO?</a:t>
            </a:r>
            <a:endParaRPr b="0" i="0" sz="1400" u="none" cap="none" strike="noStrike">
              <a:solidFill>
                <a:srgbClr val="000000"/>
              </a:solidFill>
              <a:latin typeface="Arial"/>
              <a:ea typeface="Arial"/>
              <a:cs typeface="Arial"/>
              <a:sym typeface="Arial"/>
            </a:endParaRPr>
          </a:p>
          <a:p>
            <a:pPr indent="0" lvl="0" marL="11113"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Esta palabra significa “cualidad de la persona que posee energía y actúa con prontitud”.</a:t>
            </a:r>
            <a:endParaRPr b="0" i="0" sz="1400" u="none" cap="none" strike="noStrike">
              <a:solidFill>
                <a:srgbClr val="000000"/>
              </a:solidFill>
              <a:latin typeface="Arial"/>
              <a:ea typeface="Arial"/>
              <a:cs typeface="Arial"/>
              <a:sym typeface="Arial"/>
            </a:endParaRPr>
          </a:p>
          <a:p>
            <a:pPr indent="-68263"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Es una fuerza que nos hace mover, que nos permite avanzar y hacer que las cosas sucedan.</a:t>
            </a:r>
            <a:endParaRPr b="0" i="0" sz="1400" u="none" cap="none" strike="noStrike">
              <a:solidFill>
                <a:srgbClr val="000000"/>
              </a:solidFill>
              <a:latin typeface="Arial"/>
              <a:ea typeface="Arial"/>
              <a:cs typeface="Arial"/>
              <a:sym typeface="Arial"/>
            </a:endParaRPr>
          </a:p>
          <a:p>
            <a:pPr indent="-68263"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Deriva del griego dýnamis (δύναμις), con el significado de fuerza, a lo que se le añade el sufijo “-ismo” que indica que se trata de una teoría actividad o sistema.</a:t>
            </a:r>
            <a:endParaRPr b="0" i="0" sz="1400" u="none" cap="none" strike="noStrike">
              <a:solidFill>
                <a:srgbClr val="000000"/>
              </a:solidFill>
              <a:latin typeface="Arial"/>
              <a:ea typeface="Arial"/>
              <a:cs typeface="Arial"/>
              <a:sym typeface="Arial"/>
            </a:endParaRPr>
          </a:p>
          <a:p>
            <a:pPr indent="-68263"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RAE: “Energía activa y propulsora”. </a:t>
            </a:r>
            <a:endParaRPr b="0" i="0" sz="1400" u="none" cap="none" strike="noStrike">
              <a:solidFill>
                <a:srgbClr val="000000"/>
              </a:solidFill>
              <a:latin typeface="Arial"/>
              <a:ea typeface="Arial"/>
              <a:cs typeface="Arial"/>
              <a:sym typeface="Arial"/>
            </a:endParaRPr>
          </a:p>
        </p:txBody>
      </p:sp>
      <p:sp>
        <p:nvSpPr>
          <p:cNvPr id="51" name="Google Shape;51;p4"/>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pic>
        <p:nvPicPr>
          <p:cNvPr descr="Dinamismo e eficiência – Elementos infalíveis para o sucesso - Jornal do  Empreendedor" id="52" name="Google Shape;52;p4"/>
          <p:cNvPicPr preferRelativeResize="0"/>
          <p:nvPr/>
        </p:nvPicPr>
        <p:blipFill rotWithShape="1">
          <a:blip r:embed="rId3">
            <a:alphaModFix/>
          </a:blip>
          <a:srcRect b="0" l="0" r="0" t="0"/>
          <a:stretch/>
        </p:blipFill>
        <p:spPr>
          <a:xfrm>
            <a:off x="4382997" y="1212312"/>
            <a:ext cx="4319316" cy="281286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5"/>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59" name="Google Shape;59;p5"/>
          <p:cNvSpPr txBox="1"/>
          <p:nvPr/>
        </p:nvSpPr>
        <p:spPr>
          <a:xfrm>
            <a:off x="582365" y="1195506"/>
            <a:ext cx="2974800" cy="2955300"/>
          </a:xfrm>
          <a:prstGeom prst="rect">
            <a:avLst/>
          </a:prstGeom>
          <a:noFill/>
          <a:ln>
            <a:noFill/>
          </a:ln>
        </p:spPr>
        <p:txBody>
          <a:bodyPr anchorCtr="0" anchor="t" bIns="0" lIns="0" spcFirstLastPara="1" rIns="0" wrap="square" tIns="0">
            <a:spAutoFit/>
          </a:bodyPr>
          <a:lstStyle/>
          <a:p>
            <a:pPr indent="0" lvl="0" marL="11112" marR="0" rtl="0" algn="l">
              <a:lnSpc>
                <a:spcPct val="100000"/>
              </a:lnSpc>
              <a:spcBef>
                <a:spcPts val="0"/>
              </a:spcBef>
              <a:spcAft>
                <a:spcPts val="0"/>
              </a:spcAft>
              <a:buClr>
                <a:srgbClr val="000000"/>
              </a:buClr>
              <a:buSzPts val="1600"/>
              <a:buFont typeface="Arial"/>
              <a:buNone/>
            </a:pPr>
            <a:r>
              <a:rPr b="1" i="0" lang="es-MX" sz="1600" u="none" cap="none" strike="noStrike">
                <a:solidFill>
                  <a:schemeClr val="dk1"/>
                </a:solidFill>
                <a:latin typeface="Calibri"/>
                <a:ea typeface="Calibri"/>
                <a:cs typeface="Calibri"/>
                <a:sym typeface="Calibri"/>
              </a:rPr>
              <a:t>¿QUÉ ES EL DINAMISMO?</a:t>
            </a:r>
            <a:endParaRPr b="0" i="0" sz="1400" u="none" cap="none" strike="noStrike">
              <a:solidFill>
                <a:srgbClr val="000000"/>
              </a:solidFill>
              <a:latin typeface="Arial"/>
              <a:ea typeface="Arial"/>
              <a:cs typeface="Arial"/>
              <a:sym typeface="Arial"/>
            </a:endParaRPr>
          </a:p>
          <a:p>
            <a:pPr indent="-68263"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En el contexto organizacional, “se trata de la habilidad para trabajar arduamente en situaciones cambiantes o alternativas, que cambian en cortos espacios de tiempo, en jornadas de trabajo prolongadas sin que por esto se vea afectado su nivel de actividad”.</a:t>
            </a:r>
            <a:endParaRPr b="0" i="0" sz="1400" u="none" cap="none" strike="noStrike">
              <a:solidFill>
                <a:srgbClr val="000000"/>
              </a:solidFill>
              <a:latin typeface="Arial"/>
              <a:ea typeface="Arial"/>
              <a:cs typeface="Arial"/>
              <a:sym typeface="Arial"/>
            </a:endParaRPr>
          </a:p>
          <a:p>
            <a:pPr indent="0" lvl="0" marL="11112"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 </a:t>
            </a:r>
            <a:endParaRPr b="0" i="0" sz="1600" u="none" cap="none" strike="noStrike">
              <a:solidFill>
                <a:schemeClr val="dk1"/>
              </a:solidFill>
              <a:latin typeface="Calibri"/>
              <a:ea typeface="Calibri"/>
              <a:cs typeface="Calibri"/>
              <a:sym typeface="Calibri"/>
            </a:endParaRPr>
          </a:p>
        </p:txBody>
      </p:sp>
      <p:sp>
        <p:nvSpPr>
          <p:cNvPr id="60" name="Google Shape;60;p5"/>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pic>
        <p:nvPicPr>
          <p:cNvPr descr="8 dinámicas de trabajo en equipo | ¡Fomenta la integración laboral!" id="61" name="Google Shape;61;p5"/>
          <p:cNvPicPr preferRelativeResize="0"/>
          <p:nvPr/>
        </p:nvPicPr>
        <p:blipFill rotWithShape="1">
          <a:blip r:embed="rId3">
            <a:alphaModFix/>
          </a:blip>
          <a:srcRect b="0" l="0" r="0" t="0"/>
          <a:stretch/>
        </p:blipFill>
        <p:spPr>
          <a:xfrm>
            <a:off x="3948300" y="1335869"/>
            <a:ext cx="4813861" cy="287494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6"/>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68" name="Google Shape;68;p6"/>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69" name="Google Shape;69;p6"/>
          <p:cNvSpPr txBox="1"/>
          <p:nvPr/>
        </p:nvSpPr>
        <p:spPr>
          <a:xfrm>
            <a:off x="441684" y="1061079"/>
            <a:ext cx="4692580" cy="369332"/>
          </a:xfrm>
          <a:prstGeom prst="rect">
            <a:avLst/>
          </a:prstGeom>
          <a:noFill/>
          <a:ln>
            <a:noFill/>
          </a:ln>
        </p:spPr>
        <p:txBody>
          <a:bodyPr anchorCtr="0" anchor="t" bIns="45700" lIns="91425" spcFirstLastPara="1" rIns="91425" wrap="square" tIns="45700">
            <a:spAutoFit/>
          </a:bodyPr>
          <a:lstStyle/>
          <a:p>
            <a:pPr indent="0" lvl="0" marL="11113" marR="0" rtl="0" algn="l">
              <a:lnSpc>
                <a:spcPct val="10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¿CÓMO ES UNA PERSONA DINÁMICA?</a:t>
            </a:r>
            <a:endParaRPr b="0" i="0" sz="1400" u="none" cap="none" strike="noStrike">
              <a:solidFill>
                <a:srgbClr val="000000"/>
              </a:solidFill>
              <a:latin typeface="Arial"/>
              <a:ea typeface="Arial"/>
              <a:cs typeface="Arial"/>
              <a:sym typeface="Arial"/>
            </a:endParaRPr>
          </a:p>
        </p:txBody>
      </p:sp>
      <p:sp>
        <p:nvSpPr>
          <p:cNvPr id="70" name="Google Shape;70;p6"/>
          <p:cNvSpPr txBox="1"/>
          <p:nvPr/>
        </p:nvSpPr>
        <p:spPr>
          <a:xfrm>
            <a:off x="512023" y="1658427"/>
            <a:ext cx="3969542" cy="181588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Ser dinámico no tiene que ver con la agresividad, la imposición o la presunción.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22222"/>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La persona dinámica es aquella que es notable por su energía, conocimientos y actividad, influyendo en su entorno y transformándolo. </a:t>
            </a:r>
            <a:endParaRPr b="0" i="0" sz="1400" u="none" cap="none" strike="noStrike">
              <a:solidFill>
                <a:srgbClr val="000000"/>
              </a:solidFill>
              <a:latin typeface="Arial"/>
              <a:ea typeface="Arial"/>
              <a:cs typeface="Arial"/>
              <a:sym typeface="Arial"/>
            </a:endParaRPr>
          </a:p>
        </p:txBody>
      </p:sp>
      <p:pic>
        <p:nvPicPr>
          <p:cNvPr id="71" name="Google Shape;71;p6"/>
          <p:cNvPicPr preferRelativeResize="0"/>
          <p:nvPr/>
        </p:nvPicPr>
        <p:blipFill rotWithShape="1">
          <a:blip r:embed="rId3">
            <a:alphaModFix/>
          </a:blip>
          <a:srcRect b="0" l="0" r="0" t="0"/>
          <a:stretch/>
        </p:blipFill>
        <p:spPr>
          <a:xfrm>
            <a:off x="4381516" y="1516130"/>
            <a:ext cx="4432587" cy="265955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7"/>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78" name="Google Shape;78;p7"/>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79" name="Google Shape;79;p7"/>
          <p:cNvSpPr txBox="1"/>
          <p:nvPr/>
        </p:nvSpPr>
        <p:spPr>
          <a:xfrm>
            <a:off x="441684" y="1061079"/>
            <a:ext cx="4692580" cy="369332"/>
          </a:xfrm>
          <a:prstGeom prst="rect">
            <a:avLst/>
          </a:prstGeom>
          <a:noFill/>
          <a:ln>
            <a:noFill/>
          </a:ln>
        </p:spPr>
        <p:txBody>
          <a:bodyPr anchorCtr="0" anchor="t" bIns="45700" lIns="91425" spcFirstLastPara="1" rIns="91425" wrap="square" tIns="45700">
            <a:spAutoFit/>
          </a:bodyPr>
          <a:lstStyle/>
          <a:p>
            <a:pPr indent="0" lvl="0" marL="11113" marR="0" rtl="0" algn="l">
              <a:lnSpc>
                <a:spcPct val="10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¿CÓMO ES UNA PERSONA DINÁMICA?</a:t>
            </a:r>
            <a:endParaRPr b="0" i="0" sz="1400" u="none" cap="none" strike="noStrike">
              <a:solidFill>
                <a:srgbClr val="000000"/>
              </a:solidFill>
              <a:latin typeface="Arial"/>
              <a:ea typeface="Arial"/>
              <a:cs typeface="Arial"/>
              <a:sym typeface="Arial"/>
            </a:endParaRPr>
          </a:p>
        </p:txBody>
      </p:sp>
      <p:sp>
        <p:nvSpPr>
          <p:cNvPr id="80" name="Google Shape;80;p7"/>
          <p:cNvSpPr txBox="1"/>
          <p:nvPr/>
        </p:nvSpPr>
        <p:spPr>
          <a:xfrm>
            <a:off x="512023" y="1658427"/>
            <a:ext cx="3969542" cy="280076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Una persona que hace algo de una forma novedosa y mejor, es dinámico.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Quien llega a levantar un negocio que sirve al público es dinámico.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El que produce un invento útil, es dinámico.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Alguien que sabe resolver asertivamente y de manera práctica un problema, es dinámico.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El que compone buena música, buena poesía, buenos cuadros o esculturas, es dinámico. Alguien que cura y sana es dinámico.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rgbClr val="222222"/>
                </a:solidFill>
                <a:latin typeface="Calibri"/>
                <a:ea typeface="Calibri"/>
                <a:cs typeface="Calibri"/>
                <a:sym typeface="Calibri"/>
              </a:rPr>
              <a:t>Alguien que enseña bien, es dinámico.</a:t>
            </a:r>
            <a:endParaRPr b="0" i="0" sz="1400" u="none" cap="none" strike="noStrike">
              <a:solidFill>
                <a:srgbClr val="000000"/>
              </a:solidFill>
              <a:latin typeface="Arial"/>
              <a:ea typeface="Arial"/>
              <a:cs typeface="Arial"/>
              <a:sym typeface="Arial"/>
            </a:endParaRPr>
          </a:p>
        </p:txBody>
      </p:sp>
      <p:pic>
        <p:nvPicPr>
          <p:cNvPr id="81" name="Google Shape;81;p7"/>
          <p:cNvPicPr preferRelativeResize="0"/>
          <p:nvPr/>
        </p:nvPicPr>
        <p:blipFill rotWithShape="1">
          <a:blip r:embed="rId3">
            <a:alphaModFix/>
          </a:blip>
          <a:srcRect b="0" l="0" r="0" t="0"/>
          <a:stretch/>
        </p:blipFill>
        <p:spPr>
          <a:xfrm>
            <a:off x="4668563" y="1658427"/>
            <a:ext cx="4201151" cy="280076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8"/>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88" name="Google Shape;88;p8"/>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89" name="Google Shape;89;p8"/>
          <p:cNvSpPr txBox="1"/>
          <p:nvPr/>
        </p:nvSpPr>
        <p:spPr>
          <a:xfrm>
            <a:off x="441683" y="895208"/>
            <a:ext cx="7345790" cy="369332"/>
          </a:xfrm>
          <a:prstGeom prst="rect">
            <a:avLst/>
          </a:prstGeom>
          <a:noFill/>
          <a:ln>
            <a:noFill/>
          </a:ln>
        </p:spPr>
        <p:txBody>
          <a:bodyPr anchorCtr="0" anchor="t" bIns="45700" lIns="91425" spcFirstLastPara="1" rIns="91425" wrap="square" tIns="45700">
            <a:spAutoFit/>
          </a:bodyPr>
          <a:lstStyle/>
          <a:p>
            <a:pPr indent="0" lvl="0" marL="11113" marR="0" rtl="0" algn="l">
              <a:lnSpc>
                <a:spcPct val="10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¿Qué CARACTERÍSTICAS tienen las PERSONAS DINÁMICAS en el trabajo?</a:t>
            </a:r>
            <a:endParaRPr b="1" i="0" sz="1800" u="none" cap="none" strike="noStrike">
              <a:solidFill>
                <a:schemeClr val="dk1"/>
              </a:solidFill>
              <a:latin typeface="Calibri"/>
              <a:ea typeface="Calibri"/>
              <a:cs typeface="Calibri"/>
              <a:sym typeface="Calibri"/>
            </a:endParaRPr>
          </a:p>
        </p:txBody>
      </p:sp>
      <p:sp>
        <p:nvSpPr>
          <p:cNvPr id="90" name="Google Shape;90;p8"/>
          <p:cNvSpPr txBox="1"/>
          <p:nvPr/>
        </p:nvSpPr>
        <p:spPr>
          <a:xfrm>
            <a:off x="512022" y="1476180"/>
            <a:ext cx="8069400" cy="30180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Un profesional dinámico se diferencia de uno pasivo o carente de autonomía. Al profesional pasivo le cuesta tomar decisiones o es cerrado, mientras el profesional dinámico se conoce a sí mismo, es proactivo, abierto, siempre dispuesto a mejorar y aprende de la adversidad.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0" i="0" lang="es-MX" sz="1600" u="none" cap="none" strike="noStrike">
                <a:solidFill>
                  <a:schemeClr val="dk1"/>
                </a:solidFill>
                <a:latin typeface="Calibri"/>
                <a:ea typeface="Calibri"/>
                <a:cs typeface="Calibri"/>
                <a:sym typeface="Calibri"/>
              </a:rPr>
              <a:t>Warren Bennis en su libro</a:t>
            </a:r>
            <a:r>
              <a:rPr b="1" i="1" lang="es-MX" sz="1600" u="none" cap="none" strike="noStrike">
                <a:solidFill>
                  <a:schemeClr val="dk1"/>
                </a:solidFill>
                <a:latin typeface="Calibri"/>
                <a:ea typeface="Calibri"/>
                <a:cs typeface="Calibri"/>
                <a:sym typeface="Calibri"/>
              </a:rPr>
              <a:t> "Conducir gente es tan difícil como arrear gatos: Los líderes se pueden hacer" </a:t>
            </a:r>
            <a:r>
              <a:rPr b="0" i="0" lang="es-MX" sz="1600" u="none" cap="none" strike="noStrike">
                <a:solidFill>
                  <a:schemeClr val="dk1"/>
                </a:solidFill>
                <a:latin typeface="Calibri"/>
                <a:ea typeface="Calibri"/>
                <a:cs typeface="Calibri"/>
                <a:sym typeface="Calibri"/>
              </a:rPr>
              <a:t>describe 10 características de los líderes dinámicos. </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1. Tiene conocimiento de sí mismo. </a:t>
            </a:r>
            <a:r>
              <a:rPr b="0" i="0" lang="es-MX" sz="1600" u="none" cap="none" strike="noStrike">
                <a:solidFill>
                  <a:schemeClr val="dk1"/>
                </a:solidFill>
                <a:latin typeface="Calibri"/>
                <a:ea typeface="Calibri"/>
                <a:cs typeface="Calibri"/>
                <a:sym typeface="Calibri"/>
              </a:rPr>
              <a:t>Saben cuáles son sus talentos y cómo desplegarlos mejor. Son independientes y cuestionan sus propias suposiciones y creencias. Diversas experiencias de vida les han enseñado a pensar acerca de quienes y que son.</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2. Están abiertos al feedback. </a:t>
            </a:r>
            <a:r>
              <a:rPr b="0" i="0" lang="es-MX" sz="1600" u="none" cap="none" strike="noStrike">
                <a:solidFill>
                  <a:schemeClr val="dk1"/>
                </a:solidFill>
                <a:latin typeface="Calibri"/>
                <a:ea typeface="Calibri"/>
                <a:cs typeface="Calibri"/>
                <a:sym typeface="Calibri"/>
              </a:rPr>
              <a:t>Tienen una fuente valiosa de reflexión y crítica constructiva que los obliga a cambiar y mejorar. </a:t>
            </a:r>
            <a:endParaRPr b="0" i="0" sz="16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9"/>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MX" sz="1300" u="none" cap="none" strike="noStrike">
                <a:solidFill>
                  <a:srgbClr val="438AD7"/>
                </a:solidFill>
                <a:latin typeface="Calibri"/>
                <a:ea typeface="Calibri"/>
                <a:cs typeface="Calibri"/>
                <a:sym typeface="Calibri"/>
              </a:rPr>
              <a:t>/ CARACTERÍSTICAS DE LAS PERSONAS DINÁMICAS EN EL ENTORNO DE TRABAJO</a:t>
            </a:r>
            <a:endParaRPr b="0" i="0" sz="1300" u="none" cap="none" strike="noStrike">
              <a:solidFill>
                <a:srgbClr val="438AD7"/>
              </a:solidFill>
              <a:latin typeface="Calibri"/>
              <a:ea typeface="Calibri"/>
              <a:cs typeface="Calibri"/>
              <a:sym typeface="Calibri"/>
            </a:endParaRPr>
          </a:p>
        </p:txBody>
      </p:sp>
      <p:sp>
        <p:nvSpPr>
          <p:cNvPr id="97" name="Google Shape;97;p9"/>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98" name="Google Shape;98;p9"/>
          <p:cNvSpPr txBox="1"/>
          <p:nvPr/>
        </p:nvSpPr>
        <p:spPr>
          <a:xfrm>
            <a:off x="441683" y="1365648"/>
            <a:ext cx="8119500" cy="35451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3. Ansiedad por aprender y mejorar. </a:t>
            </a:r>
            <a:r>
              <a:rPr b="0" i="0" lang="es-MX" sz="1600" u="none" cap="none" strike="noStrike">
                <a:solidFill>
                  <a:schemeClr val="dk1"/>
                </a:solidFill>
                <a:latin typeface="Calibri"/>
                <a:ea typeface="Calibri"/>
                <a:cs typeface="Calibri"/>
                <a:sym typeface="Calibri"/>
              </a:rPr>
              <a:t>Siempre buscan mejorar. Tienen propensión al cambio, son receptivos a nueva información y no les gusta ser sorprendidos por algo que no vieron venir. Tienen sed de nuevos conocimientos.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4. Son curiosos y arriesgados. </a:t>
            </a:r>
            <a:r>
              <a:rPr b="0" i="0" lang="es-MX" sz="1600" u="none" cap="none" strike="noStrike">
                <a:solidFill>
                  <a:schemeClr val="dk1"/>
                </a:solidFill>
                <a:latin typeface="Calibri"/>
                <a:ea typeface="Calibri"/>
                <a:cs typeface="Calibri"/>
                <a:sym typeface="Calibri"/>
              </a:rPr>
              <a:t>Le dan importancia no a llegar a destino sino al viaje en sí mismo. Tienen fascinación por nuevos pensamientos e ideas.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5. Concentrados en el trabajo. </a:t>
            </a:r>
            <a:r>
              <a:rPr b="0" i="0" lang="es-MX" sz="1600" u="none" cap="none" strike="noStrike">
                <a:solidFill>
                  <a:schemeClr val="dk1"/>
                </a:solidFill>
                <a:latin typeface="Calibri"/>
                <a:ea typeface="Calibri"/>
                <a:cs typeface="Calibri"/>
                <a:sym typeface="Calibri"/>
              </a:rPr>
              <a:t>Utilizan el ingenio en el trabajo. Esta cualidad se confirma conociendo en profundidad a la persona. Puertas afuera en las relaciones interpersonales pueden no ser muy buenos, hasta dejar una mala impresión, pero son extraordinariamente eficaces en su trabajo.</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MX" sz="1600" u="none" cap="none" strike="noStrike">
                <a:solidFill>
                  <a:srgbClr val="7030A0"/>
                </a:solidFill>
                <a:latin typeface="Calibri"/>
                <a:ea typeface="Calibri"/>
                <a:cs typeface="Calibri"/>
                <a:sym typeface="Calibri"/>
              </a:rPr>
              <a:t>6. Aprenden de la diversidad. </a:t>
            </a:r>
            <a:r>
              <a:rPr b="0" i="0" lang="es-MX" sz="1600" u="none" cap="none" strike="noStrike">
                <a:solidFill>
                  <a:schemeClr val="dk1"/>
                </a:solidFill>
                <a:latin typeface="Calibri"/>
                <a:ea typeface="Calibri"/>
                <a:cs typeface="Calibri"/>
                <a:sym typeface="Calibri"/>
              </a:rPr>
              <a:t>Los líderes dinámicos estudiados por Bennis enfrentaron la adversidad en una etapa temprana de sus vidas. Ese aprendizaje, lo trasladan invariablemente cuando desarrollan a otros, mediante anécdotas y consejos.</a:t>
            </a:r>
            <a:endParaRPr b="0" i="0" sz="1600" u="none" cap="none" strike="noStrike">
              <a:solidFill>
                <a:schemeClr val="dk1"/>
              </a:solidFill>
              <a:latin typeface="Calibri"/>
              <a:ea typeface="Calibri"/>
              <a:cs typeface="Calibri"/>
              <a:sym typeface="Calibri"/>
            </a:endParaRPr>
          </a:p>
        </p:txBody>
      </p:sp>
      <p:sp>
        <p:nvSpPr>
          <p:cNvPr id="99" name="Google Shape;99;p9"/>
          <p:cNvSpPr txBox="1"/>
          <p:nvPr/>
        </p:nvSpPr>
        <p:spPr>
          <a:xfrm>
            <a:off x="441683" y="895208"/>
            <a:ext cx="7345790" cy="369332"/>
          </a:xfrm>
          <a:prstGeom prst="rect">
            <a:avLst/>
          </a:prstGeom>
          <a:noFill/>
          <a:ln>
            <a:noFill/>
          </a:ln>
        </p:spPr>
        <p:txBody>
          <a:bodyPr anchorCtr="0" anchor="t" bIns="45700" lIns="91425" spcFirstLastPara="1" rIns="91425" wrap="square" tIns="45700">
            <a:spAutoFit/>
          </a:bodyPr>
          <a:lstStyle/>
          <a:p>
            <a:pPr indent="0" lvl="0" marL="11113" marR="0" rtl="0" algn="l">
              <a:lnSpc>
                <a:spcPct val="100000"/>
              </a:lnSpc>
              <a:spcBef>
                <a:spcPts val="0"/>
              </a:spcBef>
              <a:spcAft>
                <a:spcPts val="0"/>
              </a:spcAft>
              <a:buClr>
                <a:srgbClr val="000000"/>
              </a:buClr>
              <a:buSzPts val="1800"/>
              <a:buFont typeface="Arial"/>
              <a:buNone/>
            </a:pPr>
            <a:r>
              <a:rPr b="1" i="0" lang="es-MX" sz="1800" u="none" cap="none" strike="noStrike">
                <a:solidFill>
                  <a:schemeClr val="dk1"/>
                </a:solidFill>
                <a:latin typeface="Calibri"/>
                <a:ea typeface="Calibri"/>
                <a:cs typeface="Calibri"/>
                <a:sym typeface="Calibri"/>
              </a:rPr>
              <a:t>¿Qué CARACTERÍSTICAS tienen las PERSONAS DINÁMICAS en el trabajo?</a:t>
            </a:r>
            <a:endParaRPr b="1" i="0" sz="18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